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6"/>
  </p:notesMasterIdLst>
  <p:sldIdLst>
    <p:sldId id="262" r:id="rId2"/>
    <p:sldId id="275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9" r:id="rId16"/>
    <p:sldId id="288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313" r:id="rId41"/>
    <p:sldId id="314" r:id="rId42"/>
    <p:sldId id="315" r:id="rId43"/>
    <p:sldId id="316" r:id="rId44"/>
    <p:sldId id="317" r:id="rId45"/>
    <p:sldId id="318" r:id="rId46"/>
    <p:sldId id="319" r:id="rId47"/>
    <p:sldId id="320" r:id="rId48"/>
    <p:sldId id="321" r:id="rId49"/>
    <p:sldId id="322" r:id="rId50"/>
    <p:sldId id="323" r:id="rId51"/>
    <p:sldId id="324" r:id="rId52"/>
    <p:sldId id="325" r:id="rId53"/>
    <p:sldId id="326" r:id="rId54"/>
    <p:sldId id="327" r:id="rId5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5370"/>
    <a:srgbClr val="2A6B9B"/>
    <a:srgbClr val="16719A"/>
    <a:srgbClr val="D5BA87"/>
    <a:srgbClr val="B598AA"/>
    <a:srgbClr val="396B81"/>
    <a:srgbClr val="156AA6"/>
    <a:srgbClr val="55C5D1"/>
    <a:srgbClr val="F79C65"/>
    <a:srgbClr val="A7AB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B9429-A757-4997-A8A8-5338AF8AFBB1}" type="datetimeFigureOut">
              <a:rPr lang="zh-TW" altLang="en-US" smtClean="0"/>
              <a:t>2020/9/29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BEB653-A414-4538-B732-13FC4527A0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6734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77AA4D7D-3C49-49A5-BAD8-4D854CFFDF97}"/>
              </a:ext>
            </a:extLst>
          </p:cNvPr>
          <p:cNvSpPr/>
          <p:nvPr userDrawn="1"/>
        </p:nvSpPr>
        <p:spPr>
          <a:xfrm>
            <a:off x="-2" y="0"/>
            <a:ext cx="12192000" cy="6858000"/>
          </a:xfrm>
          <a:prstGeom prst="rect">
            <a:avLst/>
          </a:prstGeom>
          <a:gradFill>
            <a:gsLst>
              <a:gs pos="66000">
                <a:srgbClr val="82B0C4"/>
              </a:gs>
              <a:gs pos="0">
                <a:srgbClr val="105370">
                  <a:alpha val="70000"/>
                </a:srgbClr>
              </a:gs>
              <a:gs pos="100000">
                <a:srgbClr val="C8E9F8">
                  <a:alpha val="60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05370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FCA07673-C020-439D-AE5B-882C91E323A1}"/>
              </a:ext>
            </a:extLst>
          </p:cNvPr>
          <p:cNvSpPr/>
          <p:nvPr userDrawn="1"/>
        </p:nvSpPr>
        <p:spPr>
          <a:xfrm>
            <a:off x="2211068" y="2062913"/>
            <a:ext cx="7803046" cy="2574232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6">
            <a:extLst>
              <a:ext uri="{FF2B5EF4-FFF2-40B4-BE49-F238E27FC236}">
                <a16:creationId xmlns:a16="http://schemas.microsoft.com/office/drawing/2014/main" id="{9FE55A77-64FF-4754-8509-7C070C06497F}"/>
              </a:ext>
            </a:extLst>
          </p:cNvPr>
          <p:cNvCxnSpPr>
            <a:cxnSpLocks/>
          </p:cNvCxnSpPr>
          <p:nvPr userDrawn="1"/>
        </p:nvCxnSpPr>
        <p:spPr>
          <a:xfrm>
            <a:off x="2796244" y="2395673"/>
            <a:ext cx="6905953" cy="0"/>
          </a:xfrm>
          <a:prstGeom prst="line">
            <a:avLst/>
          </a:prstGeom>
          <a:ln w="38100">
            <a:solidFill>
              <a:srgbClr val="B18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8">
            <a:extLst>
              <a:ext uri="{FF2B5EF4-FFF2-40B4-BE49-F238E27FC236}">
                <a16:creationId xmlns:a16="http://schemas.microsoft.com/office/drawing/2014/main" id="{5A924000-2BD2-4308-A2F9-AB57123D0935}"/>
              </a:ext>
            </a:extLst>
          </p:cNvPr>
          <p:cNvCxnSpPr>
            <a:cxnSpLocks/>
          </p:cNvCxnSpPr>
          <p:nvPr userDrawn="1"/>
        </p:nvCxnSpPr>
        <p:spPr>
          <a:xfrm>
            <a:off x="2796244" y="4387241"/>
            <a:ext cx="6905953" cy="0"/>
          </a:xfrm>
          <a:prstGeom prst="line">
            <a:avLst/>
          </a:prstGeom>
          <a:ln w="38100">
            <a:solidFill>
              <a:srgbClr val="B18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EA6F88A8-E427-409E-AEC5-469BFDC11108}"/>
              </a:ext>
            </a:extLst>
          </p:cNvPr>
          <p:cNvSpPr/>
          <p:nvPr userDrawn="1"/>
        </p:nvSpPr>
        <p:spPr>
          <a:xfrm>
            <a:off x="2926698" y="1246316"/>
            <a:ext cx="6338600" cy="624976"/>
          </a:xfrm>
          <a:prstGeom prst="rect">
            <a:avLst/>
          </a:prstGeom>
          <a:solidFill>
            <a:srgbClr val="105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200" dirty="0">
              <a:latin typeface="+mn-ea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AB9DDCAC-50AC-4A29-8D07-6BF7C83B83AD}"/>
              </a:ext>
            </a:extLst>
          </p:cNvPr>
          <p:cNvSpPr/>
          <p:nvPr userDrawn="1"/>
        </p:nvSpPr>
        <p:spPr>
          <a:xfrm>
            <a:off x="309036" y="228600"/>
            <a:ext cx="11557000" cy="6271468"/>
          </a:xfrm>
          <a:prstGeom prst="rect">
            <a:avLst/>
          </a:prstGeom>
          <a:noFill/>
          <a:ln w="38100">
            <a:gradFill flip="none" rotWithShape="1">
              <a:gsLst>
                <a:gs pos="98000">
                  <a:schemeClr val="accent2">
                    <a:lumMod val="60000"/>
                    <a:lumOff val="4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31000">
                  <a:schemeClr val="accent2">
                    <a:lumMod val="75000"/>
                  </a:schemeClr>
                </a:gs>
                <a:gs pos="65000">
                  <a:schemeClr val="bg1">
                    <a:alpha val="82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C87803B-7B6D-4383-A76E-10A3425A4B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8319" y="3874985"/>
            <a:ext cx="5485580" cy="485438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rgbClr val="10537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F92BF74-A531-4888-A0F1-010203E99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4F76FA09-6622-4F4D-ADA0-0B64B92A83E7}"/>
              </a:ext>
            </a:extLst>
          </p:cNvPr>
          <p:cNvGrpSpPr/>
          <p:nvPr/>
        </p:nvGrpSpPr>
        <p:grpSpPr>
          <a:xfrm>
            <a:off x="998444" y="3776787"/>
            <a:ext cx="2235769" cy="2235769"/>
            <a:chOff x="1151470" y="3924634"/>
            <a:chExt cx="2235769" cy="2235769"/>
          </a:xfrm>
        </p:grpSpPr>
        <p:sp>
          <p:nvSpPr>
            <p:cNvPr id="18" name="矩形: 圆角 7">
              <a:extLst>
                <a:ext uri="{FF2B5EF4-FFF2-40B4-BE49-F238E27FC236}">
                  <a16:creationId xmlns:a16="http://schemas.microsoft.com/office/drawing/2014/main" id="{AEAFF6BC-AC24-414B-938C-16A23BC28653}"/>
                </a:ext>
              </a:extLst>
            </p:cNvPr>
            <p:cNvSpPr/>
            <p:nvPr/>
          </p:nvSpPr>
          <p:spPr>
            <a:xfrm>
              <a:off x="1323872" y="4401357"/>
              <a:ext cx="1890966" cy="1046535"/>
            </a:xfrm>
            <a:prstGeom prst="roundRect">
              <a:avLst>
                <a:gd name="adj" fmla="val 11064"/>
              </a:avLst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solidFill>
                  <a:schemeClr val="tx2"/>
                </a:solidFill>
              </a:endParaRPr>
            </a:p>
          </p:txBody>
        </p:sp>
        <p:pic>
          <p:nvPicPr>
            <p:cNvPr id="19" name="Graphic 135" descr="Television">
              <a:extLst>
                <a:ext uri="{FF2B5EF4-FFF2-40B4-BE49-F238E27FC236}">
                  <a16:creationId xmlns:a16="http://schemas.microsoft.com/office/drawing/2014/main" id="{E54B0F27-BB9F-4742-AE6D-793E2993A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1470" y="3924634"/>
              <a:ext cx="2235769" cy="2235769"/>
            </a:xfrm>
            <a:prstGeom prst="rect">
              <a:avLst/>
            </a:prstGeom>
          </p:spPr>
        </p:pic>
      </p:grpSp>
      <p:pic>
        <p:nvPicPr>
          <p:cNvPr id="20" name="Graphic 106" descr="Mouse">
            <a:extLst>
              <a:ext uri="{FF2B5EF4-FFF2-40B4-BE49-F238E27FC236}">
                <a16:creationId xmlns:a16="http://schemas.microsoft.com/office/drawing/2014/main" id="{40673D5E-29F4-4E9D-B019-E1AFBF6BE1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56217">
            <a:off x="9581568" y="4073681"/>
            <a:ext cx="1516535" cy="151653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5A37AA7-F834-49C6-822D-3B45EB6352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0591" y="2618469"/>
            <a:ext cx="9144000" cy="1131500"/>
          </a:xfrm>
        </p:spPr>
        <p:txBody>
          <a:bodyPr anchor="ctr">
            <a:normAutofit/>
          </a:bodyPr>
          <a:lstStyle>
            <a:lvl1pPr algn="ctr">
              <a:defRPr sz="6600" b="1">
                <a:solidFill>
                  <a:srgbClr val="105370"/>
                </a:solidFill>
              </a:defRPr>
            </a:lvl1pPr>
          </a:lstStyle>
          <a:p>
            <a:r>
              <a:rPr lang="zh-TW" altLang="en-US" dirty="0"/>
              <a:t>按一下以編輯母片標題</a:t>
            </a:r>
          </a:p>
        </p:txBody>
      </p:sp>
    </p:spTree>
    <p:extLst>
      <p:ext uri="{BB962C8B-B14F-4D97-AF65-F5344CB8AC3E}">
        <p14:creationId xmlns:p14="http://schemas.microsoft.com/office/powerpoint/2010/main" val="3119537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EA94BD-0BC3-4869-8BED-D1AEBEE1B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28441FC-34A0-4467-843A-D26F82A27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A8B1303-0922-4F66-AFB3-234F8E713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40B275F-8166-46C8-ACA1-368C43D2F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EAAD34-7551-4B1B-98CF-DEB371A4B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3801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1B13BE6-6575-4CEE-B152-21DF318242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5850E3A-E898-44FE-8B37-75C2F80C2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59B79F-28A0-47DF-B106-4C0D32A43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C76C56-E996-4882-B2FB-FFAF7470B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489878E-75A2-40B7-ADD2-0F65C052D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44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79F0ED-C6FF-4EFC-9E08-B6BC61A01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4000">
                <a:latin typeface="+mj-lt"/>
                <a:ea typeface="+mj-ea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88310D-9DBA-4101-B7D4-DF172975E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8000"/>
            <a:ext cx="10515600" cy="4351338"/>
          </a:xfrm>
        </p:spPr>
        <p:txBody>
          <a:bodyPr/>
          <a:lstStyle>
            <a:lvl1pPr>
              <a:defRPr>
                <a:solidFill>
                  <a:srgbClr val="105370"/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090281C-B71F-410C-9372-833B1B5BC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08968"/>
            <a:ext cx="2743200" cy="365125"/>
          </a:xfrm>
        </p:spPr>
        <p:txBody>
          <a:bodyPr/>
          <a:lstStyle>
            <a:lvl1pPr>
              <a:defRPr sz="1400" b="1">
                <a:solidFill>
                  <a:srgbClr val="2A6B9B"/>
                </a:solidFill>
              </a:defRPr>
            </a:lvl1pPr>
          </a:lstStyle>
          <a:p>
            <a:fld id="{0BE2D333-B45C-44F9-92D1-6632086B6FE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8C9B2E9-16E2-47B9-A37B-9AB4EC348DF6}"/>
              </a:ext>
            </a:extLst>
          </p:cNvPr>
          <p:cNvSpPr/>
          <p:nvPr userDrawn="1"/>
        </p:nvSpPr>
        <p:spPr>
          <a:xfrm>
            <a:off x="309036" y="228600"/>
            <a:ext cx="11557000" cy="6271468"/>
          </a:xfrm>
          <a:prstGeom prst="rect">
            <a:avLst/>
          </a:prstGeom>
          <a:noFill/>
          <a:ln w="38100">
            <a:gradFill flip="none" rotWithShape="1">
              <a:gsLst>
                <a:gs pos="98000">
                  <a:schemeClr val="accent2">
                    <a:lumMod val="60000"/>
                    <a:lumOff val="4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31000">
                  <a:schemeClr val="accent2">
                    <a:lumMod val="75000"/>
                  </a:schemeClr>
                </a:gs>
                <a:gs pos="65000">
                  <a:schemeClr val="bg1">
                    <a:alpha val="82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12" name="Graphic 21" descr="Signature">
            <a:extLst>
              <a:ext uri="{FF2B5EF4-FFF2-40B4-BE49-F238E27FC236}">
                <a16:creationId xmlns:a16="http://schemas.microsoft.com/office/drawing/2014/main" id="{04FE574C-95CE-4736-8C92-2094D92F7D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99431"/>
            <a:ext cx="482600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群組 13">
            <a:extLst>
              <a:ext uri="{FF2B5EF4-FFF2-40B4-BE49-F238E27FC236}">
                <a16:creationId xmlns:a16="http://schemas.microsoft.com/office/drawing/2014/main" id="{A481712C-2225-4CBA-AC81-D47E4FD67FB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33914" y="6540548"/>
            <a:ext cx="3236913" cy="252413"/>
            <a:chOff x="483320" y="6571553"/>
            <a:chExt cx="3236416" cy="252985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971399A5-FBB6-4DC6-9E96-9AECA95B9BE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 l="3115" t="12860" r="52231" b="55965"/>
            <a:stretch/>
          </p:blipFill>
          <p:spPr>
            <a:xfrm>
              <a:off x="483320" y="6571553"/>
              <a:ext cx="1327005" cy="246885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201C1131-E58A-415A-A4E4-FBDFDCB9417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 l="3227" t="53747" r="31351" b="17565"/>
            <a:stretch/>
          </p:blipFill>
          <p:spPr>
            <a:xfrm>
              <a:off x="1775520" y="6597352"/>
              <a:ext cx="1944216" cy="2271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8934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18A699-BCF4-4DC2-9DF9-0609EBFBF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D0E2295-5D7A-41DB-8D01-261D1D093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9CCB09-FC99-4444-B566-0BEFFA4AD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CB36AC7-6963-4A40-9304-D3A9C42E4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C06A411-83AC-4D1A-927A-AC1A137FF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1600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0B939-3AA6-4BC1-92BE-7A1E20FD3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7820E4-D99D-464B-B26D-A1E2C0A004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2C10387-CF4A-488D-A1EF-35FFF59EA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BB16775-1ECC-49FC-986D-694615009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4797971-34C0-40AE-AB75-6BF36A0AC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C19051D-1EDF-426D-BDC2-5818BE64F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8353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3B9D61-DBD5-4FF0-92B9-C2A844B7C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4090A68-7336-48C6-BCC8-8F94D9E25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2635053-A150-4BE6-929F-713F507649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78E89D5-46B4-445D-8504-0D33452601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A6439C6-480D-4ECD-93BD-DBA73F0FE4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636C509-6049-4ED8-8103-EE2B8947D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079465B-8616-46C4-ADEA-8FFC48B58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80C7A8E-BB2E-461F-8A1D-FBAF97F0D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3850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B6E0A5-86D3-492D-B7A4-66376FBC8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836CB85-FBEA-422E-836A-1EF4B8B36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2F894C0-3E1E-4EE8-89B6-51098756F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5A8ACF3-2527-495A-B24E-0CFAC45DD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5297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D20766C-54EB-4CF3-B4F3-3D40B9F49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6A83D07-52D1-46D9-8F2C-3E1557BD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3">
            <a:extLst>
              <a:ext uri="{FF2B5EF4-FFF2-40B4-BE49-F238E27FC236}">
                <a16:creationId xmlns:a16="http://schemas.microsoft.com/office/drawing/2014/main" id="{CC01B1C3-FC22-41D5-B7FA-DB7978657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0500" y="6069589"/>
            <a:ext cx="2743200" cy="365125"/>
          </a:xfrm>
        </p:spPr>
        <p:txBody>
          <a:bodyPr/>
          <a:lstStyle>
            <a:lvl1pPr>
              <a:defRPr b="1">
                <a:solidFill>
                  <a:srgbClr val="D5BA87"/>
                </a:solidFill>
              </a:defRPr>
            </a:lvl1pPr>
          </a:lstStyle>
          <a:p>
            <a:fld id="{0BE2D333-B45C-44F9-92D1-6632086B6FE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871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7EB812-5F37-4F9F-9CAD-23AE4825A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FC0FB0-9494-4111-A32B-96956844A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89D541B-1063-477C-BC8E-67AE6B905A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C85EC27-FF45-4549-8DF9-DF7759C87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5AA4D68-F9BA-4742-93CE-60B98F287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B2E0BE4-4059-4F9B-9981-E624EC30C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7292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1100E0-7324-4DD7-ACAA-60DC93EB3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05A82D7-0A89-4688-9AF2-314CF3AEE1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FA030A9-18A3-4A81-9CBF-A98DE75410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727D6E9-C455-43A7-B908-0C58BCFB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C20B963-35EB-41A7-8940-076F735F9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0EB3716-F0CC-44A1-A0E2-5C29E76D0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381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2BAAB02-3959-4660-950B-38684F8AA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5F100B0-1BEC-4466-8E21-29BCAFC46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C6DE513-B821-4173-9A81-8AD5AF82A6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230CE9D-DDA8-4A07-9DCB-CD4496532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021E78-C1A3-49AF-A78E-97A99ECB38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0246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5338DA1-E058-4B91-BADB-3B8E2588F612}"/>
              </a:ext>
            </a:extLst>
          </p:cNvPr>
          <p:cNvSpPr txBox="1"/>
          <p:nvPr/>
        </p:nvSpPr>
        <p:spPr>
          <a:xfrm>
            <a:off x="2442291" y="2734365"/>
            <a:ext cx="7340600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6600" b="1" dirty="0">
                <a:solidFill>
                  <a:srgbClr val="10537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使用 </a:t>
            </a:r>
            <a:r>
              <a:rPr lang="en-US" altLang="zh-TW" sz="6600" b="1" dirty="0">
                <a:solidFill>
                  <a:srgbClr val="10537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CSS </a:t>
            </a:r>
            <a:r>
              <a:rPr lang="zh-TW" altLang="en-US" sz="6600" b="1" dirty="0">
                <a:solidFill>
                  <a:srgbClr val="10537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妝點網頁</a:t>
            </a:r>
            <a:endParaRPr lang="en-US" sz="6600" b="1" dirty="0">
              <a:solidFill>
                <a:srgbClr val="105370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25712-4E09-4E17-A83F-9FE2064F6388}"/>
              </a:ext>
            </a:extLst>
          </p:cNvPr>
          <p:cNvSpPr/>
          <p:nvPr/>
        </p:nvSpPr>
        <p:spPr>
          <a:xfrm>
            <a:off x="3486950" y="3917482"/>
            <a:ext cx="5218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solidFill>
                  <a:srgbClr val="10537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國立成功大學工業資訊管理學系   侯建任 助理教授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DFEAF33-2F2B-42CC-8167-E8294F6A9BC6}"/>
              </a:ext>
            </a:extLst>
          </p:cNvPr>
          <p:cNvSpPr/>
          <p:nvPr/>
        </p:nvSpPr>
        <p:spPr>
          <a:xfrm>
            <a:off x="2926698" y="1246316"/>
            <a:ext cx="6338600" cy="624976"/>
          </a:xfrm>
          <a:prstGeom prst="rect">
            <a:avLst/>
          </a:prstGeom>
          <a:solidFill>
            <a:srgbClr val="105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latin typeface="+mn-ea"/>
              </a:rPr>
              <a:t>網頁程式開發</a:t>
            </a:r>
          </a:p>
        </p:txBody>
      </p:sp>
      <p:sp>
        <p:nvSpPr>
          <p:cNvPr id="21" name="矩形: 圆角 7">
            <a:extLst>
              <a:ext uri="{FF2B5EF4-FFF2-40B4-BE49-F238E27FC236}">
                <a16:creationId xmlns:a16="http://schemas.microsoft.com/office/drawing/2014/main" id="{3C4BA2B1-1556-4B01-909E-51AA103DE6AD}"/>
              </a:ext>
            </a:extLst>
          </p:cNvPr>
          <p:cNvSpPr/>
          <p:nvPr/>
        </p:nvSpPr>
        <p:spPr>
          <a:xfrm>
            <a:off x="1163336" y="4245373"/>
            <a:ext cx="1890966" cy="1046535"/>
          </a:xfrm>
          <a:prstGeom prst="roundRect">
            <a:avLst>
              <a:gd name="adj" fmla="val 11064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solidFill>
                  <a:schemeClr val="tx2"/>
                </a:solidFill>
              </a:rPr>
              <a:t>CHAPTER</a:t>
            </a:r>
            <a:r>
              <a:rPr lang="zh-TW" altLang="en-US" sz="3200" dirty="0">
                <a:solidFill>
                  <a:schemeClr val="tx2"/>
                </a:solidFill>
              </a:rPr>
              <a:t> </a:t>
            </a:r>
            <a:r>
              <a:rPr lang="en-US" altLang="zh-TW" sz="3200" dirty="0">
                <a:solidFill>
                  <a:schemeClr val="tx2"/>
                </a:solidFill>
              </a:rPr>
              <a:t>SIX</a:t>
            </a:r>
            <a:endParaRPr lang="zh-CN" altLang="en-US" sz="3200" dirty="0">
              <a:solidFill>
                <a:schemeClr val="tx2"/>
              </a:solidFill>
            </a:endParaRPr>
          </a:p>
        </p:txBody>
      </p:sp>
      <p:pic>
        <p:nvPicPr>
          <p:cNvPr id="17" name="Graphic 106" descr="Mouse">
            <a:extLst>
              <a:ext uri="{FF2B5EF4-FFF2-40B4-BE49-F238E27FC236}">
                <a16:creationId xmlns:a16="http://schemas.microsoft.com/office/drawing/2014/main" id="{E0E8EB9C-62D9-41E4-B721-2AEB3AE23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23285">
            <a:off x="9562317" y="4071599"/>
            <a:ext cx="1516535" cy="151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199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標題 1">
            <a:extLst>
              <a:ext uri="{FF2B5EF4-FFF2-40B4-BE49-F238E27FC236}">
                <a16:creationId xmlns:a16="http://schemas.microsoft.com/office/drawing/2014/main" id="{6BDCB325-CDB6-48A0-A156-7525386600E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 b="0">
                <a:ln>
                  <a:noFill/>
                </a:ln>
                <a:effectLst/>
              </a:rPr>
              <a:t>6-2 CSS </a:t>
            </a:r>
            <a:r>
              <a:rPr lang="zh-TW" altLang="en-US" sz="4400" b="0">
                <a:ln>
                  <a:noFill/>
                </a:ln>
                <a:effectLst/>
              </a:rPr>
              <a:t>樣式規則的組成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872D962-CEEE-477C-A244-81EB24A6A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12292" name="Group 10">
            <a:extLst>
              <a:ext uri="{FF2B5EF4-FFF2-40B4-BE49-F238E27FC236}">
                <a16:creationId xmlns:a16="http://schemas.microsoft.com/office/drawing/2014/main" id="{95B6F2C5-3240-4DB0-9B2F-F85028FF6EF0}"/>
              </a:ext>
            </a:extLst>
          </p:cNvPr>
          <p:cNvGrpSpPr>
            <a:grpSpLocks/>
          </p:cNvGrpSpPr>
          <p:nvPr/>
        </p:nvGrpSpPr>
        <p:grpSpPr bwMode="auto">
          <a:xfrm>
            <a:off x="3000376" y="1989138"/>
            <a:ext cx="6581775" cy="4552950"/>
            <a:chOff x="930" y="1253"/>
            <a:chExt cx="4146" cy="2868"/>
          </a:xfrm>
        </p:grpSpPr>
        <p:pic>
          <p:nvPicPr>
            <p:cNvPr id="12293" name="Picture 7">
              <a:extLst>
                <a:ext uri="{FF2B5EF4-FFF2-40B4-BE49-F238E27FC236}">
                  <a16:creationId xmlns:a16="http://schemas.microsoft.com/office/drawing/2014/main" id="{519B400B-8C8D-48F7-9C99-620FE27381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" y="1253"/>
              <a:ext cx="3786" cy="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294" name="Picture 8">
              <a:extLst>
                <a:ext uri="{FF2B5EF4-FFF2-40B4-BE49-F238E27FC236}">
                  <a16:creationId xmlns:a16="http://schemas.microsoft.com/office/drawing/2014/main" id="{603A2C69-4F5C-44D3-AA6D-0C25A1811F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4" y="2795"/>
              <a:ext cx="3012" cy="1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ABA5E96-4172-487C-BBEB-E603AC83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10</a:t>
            </a:fld>
            <a:endParaRPr lang="zh-TW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>
            <a:extLst>
              <a:ext uri="{FF2B5EF4-FFF2-40B4-BE49-F238E27FC236}">
                <a16:creationId xmlns:a16="http://schemas.microsoft.com/office/drawing/2014/main" id="{D52B786C-47DB-42DE-B3F4-6B8296465EE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 b="0">
                <a:ln>
                  <a:noFill/>
                </a:ln>
                <a:effectLst/>
              </a:rPr>
              <a:t>CSS </a:t>
            </a:r>
            <a:r>
              <a:rPr lang="zh-TW" altLang="en-US" sz="4400" b="0">
                <a:ln>
                  <a:noFill/>
                </a:ln>
                <a:effectLst/>
              </a:rPr>
              <a:t>選擇器</a:t>
            </a:r>
          </a:p>
        </p:txBody>
      </p:sp>
      <p:sp>
        <p:nvSpPr>
          <p:cNvPr id="13315" name="內容版面配置區 2">
            <a:extLst>
              <a:ext uri="{FF2B5EF4-FFF2-40B4-BE49-F238E27FC236}">
                <a16:creationId xmlns:a16="http://schemas.microsoft.com/office/drawing/2014/main" id="{DC9C12A0-DD2B-4D3F-A32B-6254AA3DD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zh-TW" altLang="en-US"/>
              <a:t>元素選擇器</a:t>
            </a:r>
          </a:p>
          <a:p>
            <a:pPr eaLnBrk="1" hangingPunct="1">
              <a:buClr>
                <a:srgbClr val="00B0F0"/>
              </a:buClr>
            </a:pPr>
            <a:r>
              <a:rPr lang="zh-TW" altLang="en-US"/>
              <a:t>類別選擇器 </a:t>
            </a:r>
            <a:r>
              <a:rPr lang="en-US" altLang="zh-TW"/>
              <a:t>(Class Selector) </a:t>
            </a:r>
            <a:endParaRPr lang="zh-TW" altLang="en-US"/>
          </a:p>
        </p:txBody>
      </p:sp>
      <p:pic>
        <p:nvPicPr>
          <p:cNvPr id="13316" name="Picture 7">
            <a:extLst>
              <a:ext uri="{FF2B5EF4-FFF2-40B4-BE49-F238E27FC236}">
                <a16:creationId xmlns:a16="http://schemas.microsoft.com/office/drawing/2014/main" id="{161A3AB1-8B7F-4C5E-8AE2-E221D359D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915" y="2667223"/>
            <a:ext cx="6542376" cy="3764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1C117E5-407D-4922-B6BC-03EC59D70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標題 1">
            <a:extLst>
              <a:ext uri="{FF2B5EF4-FFF2-40B4-BE49-F238E27FC236}">
                <a16:creationId xmlns:a16="http://schemas.microsoft.com/office/drawing/2014/main" id="{A8BA20B8-EFFE-4E06-9286-4A9E08BD88D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 b="0">
                <a:ln>
                  <a:noFill/>
                </a:ln>
                <a:effectLst/>
              </a:rPr>
              <a:t>類別選擇器 </a:t>
            </a:r>
            <a:r>
              <a:rPr lang="en-US" altLang="zh-TW" sz="4400" b="0">
                <a:ln>
                  <a:noFill/>
                </a:ln>
                <a:effectLst/>
              </a:rPr>
              <a:t>(Class Selector) </a:t>
            </a:r>
            <a:endParaRPr lang="zh-TW" altLang="en-US" sz="4400" b="0">
              <a:ln>
                <a:noFill/>
              </a:ln>
              <a:effectLst/>
            </a:endParaRP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761B99E-8E65-412C-9574-03BF15E27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4340" name="Picture 5">
            <a:extLst>
              <a:ext uri="{FF2B5EF4-FFF2-40B4-BE49-F238E27FC236}">
                <a16:creationId xmlns:a16="http://schemas.microsoft.com/office/drawing/2014/main" id="{8849E5AD-530C-4424-B3FA-8ACE80592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6" y="2060575"/>
            <a:ext cx="8689975" cy="285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5C34F3A-0114-48F8-B904-690E6ADEE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標題 1">
            <a:extLst>
              <a:ext uri="{FF2B5EF4-FFF2-40B4-BE49-F238E27FC236}">
                <a16:creationId xmlns:a16="http://schemas.microsoft.com/office/drawing/2014/main" id="{7CC4552B-76C2-435E-81A8-6A46C20A036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 b="0">
                <a:ln>
                  <a:noFill/>
                </a:ln>
                <a:effectLst/>
              </a:rPr>
              <a:t>識別碼選擇器 </a:t>
            </a:r>
            <a:r>
              <a:rPr lang="en-US" altLang="zh-TW" sz="4400" b="0">
                <a:ln>
                  <a:noFill/>
                </a:ln>
                <a:effectLst/>
              </a:rPr>
              <a:t>(ID Selector) </a:t>
            </a:r>
            <a:endParaRPr lang="zh-TW" altLang="en-US" sz="4400" b="0">
              <a:ln>
                <a:noFill/>
              </a:ln>
              <a:effectLst/>
            </a:endParaRP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9CAAA08-619F-485C-94E5-6E2CE5685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5364" name="Picture 5">
            <a:extLst>
              <a:ext uri="{FF2B5EF4-FFF2-40B4-BE49-F238E27FC236}">
                <a16:creationId xmlns:a16="http://schemas.microsoft.com/office/drawing/2014/main" id="{F12ADCA3-674B-4E34-B445-4B0AF0299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2" y="1311132"/>
            <a:ext cx="8791575" cy="511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1C654F8-C3EF-456C-B140-DCBE5CB9B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標題 1">
            <a:extLst>
              <a:ext uri="{FF2B5EF4-FFF2-40B4-BE49-F238E27FC236}">
                <a16:creationId xmlns:a16="http://schemas.microsoft.com/office/drawing/2014/main" id="{28CF44FF-B89F-4B96-8607-2659414A05B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 b="0">
                <a:ln>
                  <a:noFill/>
                </a:ln>
                <a:effectLst/>
              </a:rPr>
              <a:t>組合選擇器</a:t>
            </a:r>
            <a:r>
              <a:rPr lang="en-US" altLang="zh-TW" sz="4400" b="0">
                <a:ln>
                  <a:noFill/>
                </a:ln>
                <a:effectLst/>
              </a:rPr>
              <a:t> </a:t>
            </a:r>
            <a:endParaRPr lang="zh-TW" altLang="en-US" sz="4400" b="0">
              <a:ln>
                <a:noFill/>
              </a:ln>
              <a:effectLst/>
            </a:endParaRP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D260D7A-E02C-4384-8048-4FF1E31E8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6388" name="Picture 5">
            <a:extLst>
              <a:ext uri="{FF2B5EF4-FFF2-40B4-BE49-F238E27FC236}">
                <a16:creationId xmlns:a16="http://schemas.microsoft.com/office/drawing/2014/main" id="{D257AB1B-163B-457E-9041-28CFC167A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924050"/>
            <a:ext cx="3505200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E3B8A3D-9327-46EA-8B14-B77EC749E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14</a:t>
            </a:fld>
            <a:endParaRPr lang="zh-TW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1">
            <a:extLst>
              <a:ext uri="{FF2B5EF4-FFF2-40B4-BE49-F238E27FC236}">
                <a16:creationId xmlns:a16="http://schemas.microsoft.com/office/drawing/2014/main" id="{0BB28554-3EDE-44EC-805B-6531774F3DB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 b="0">
                <a:ln>
                  <a:noFill/>
                </a:ln>
                <a:effectLst/>
              </a:rPr>
              <a:t>組合選擇器</a:t>
            </a:r>
            <a:r>
              <a:rPr lang="en-US" altLang="zh-TW" sz="4400" b="0">
                <a:ln>
                  <a:noFill/>
                </a:ln>
                <a:effectLst/>
              </a:rPr>
              <a:t> </a:t>
            </a:r>
            <a:endParaRPr lang="zh-TW" altLang="en-US" sz="4400" b="0">
              <a:ln>
                <a:noFill/>
              </a:ln>
              <a:effectLst/>
            </a:endParaRP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FB7F2ED-80BC-47AE-9500-C91CA2694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136EFB61-CA62-4822-BBDA-748D4F0A0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1916113"/>
            <a:ext cx="4381500" cy="287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51CE052-0517-4980-BA60-D247AD850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標題 1">
            <a:extLst>
              <a:ext uri="{FF2B5EF4-FFF2-40B4-BE49-F238E27FC236}">
                <a16:creationId xmlns:a16="http://schemas.microsoft.com/office/drawing/2014/main" id="{D4D6EA29-CEFE-40F9-B58F-46E50DCC3CF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 b="0">
                <a:ln>
                  <a:noFill/>
                </a:ln>
                <a:effectLst/>
              </a:rPr>
              <a:t>組合選擇器</a:t>
            </a:r>
            <a:r>
              <a:rPr lang="en-US" altLang="zh-TW" sz="4400" b="0">
                <a:ln>
                  <a:noFill/>
                </a:ln>
                <a:effectLst/>
              </a:rPr>
              <a:t> </a:t>
            </a:r>
            <a:endParaRPr lang="zh-TW" altLang="en-US" sz="4400" b="0">
              <a:ln>
                <a:noFill/>
              </a:ln>
              <a:effectLst/>
            </a:endParaRP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C12C21A-5F45-4618-BB6A-49421618A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8436" name="Picture 6">
            <a:extLst>
              <a:ext uri="{FF2B5EF4-FFF2-40B4-BE49-F238E27FC236}">
                <a16:creationId xmlns:a16="http://schemas.microsoft.com/office/drawing/2014/main" id="{103EC057-3BAE-4714-AB44-77A1D3CC5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6" y="2349500"/>
            <a:ext cx="4391025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5AD7D55-9AD8-4A40-84B1-6C92CC6B2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16</a:t>
            </a:fld>
            <a:endParaRPr lang="zh-TW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標題 1">
            <a:extLst>
              <a:ext uri="{FF2B5EF4-FFF2-40B4-BE49-F238E27FC236}">
                <a16:creationId xmlns:a16="http://schemas.microsoft.com/office/drawing/2014/main" id="{5B8DFFEE-5BF9-4EA4-8B50-8E3DA10B470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 b="0">
                <a:ln>
                  <a:noFill/>
                </a:ln>
                <a:effectLst/>
              </a:rPr>
              <a:t>組合選擇器</a:t>
            </a:r>
            <a:r>
              <a:rPr lang="en-US" altLang="zh-TW" sz="4400" b="0">
                <a:ln>
                  <a:noFill/>
                </a:ln>
                <a:effectLst/>
              </a:rPr>
              <a:t> </a:t>
            </a:r>
            <a:endParaRPr lang="zh-TW" altLang="en-US" sz="4400" b="0">
              <a:ln>
                <a:noFill/>
              </a:ln>
              <a:effectLst/>
            </a:endParaRP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4213625-7046-40CC-931B-F08480148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9460" name="Picture 5">
            <a:extLst>
              <a:ext uri="{FF2B5EF4-FFF2-40B4-BE49-F238E27FC236}">
                <a16:creationId xmlns:a16="http://schemas.microsoft.com/office/drawing/2014/main" id="{3EFDB58D-1FDF-4A56-B191-2FED98131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3" y="1381126"/>
            <a:ext cx="8640762" cy="528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8610956-34E5-433F-9E47-0C2536837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標題 1">
            <a:extLst>
              <a:ext uri="{FF2B5EF4-FFF2-40B4-BE49-F238E27FC236}">
                <a16:creationId xmlns:a16="http://schemas.microsoft.com/office/drawing/2014/main" id="{0919D9FD-A931-4CEC-B999-C547E117451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 b="0">
                <a:ln>
                  <a:noFill/>
                </a:ln>
                <a:effectLst/>
              </a:rPr>
              <a:t>虛擬類別 </a:t>
            </a:r>
            <a:r>
              <a:rPr lang="en-US" altLang="zh-TW" sz="4400" b="0">
                <a:ln>
                  <a:noFill/>
                </a:ln>
                <a:effectLst/>
              </a:rPr>
              <a:t>(Pseudo Class)</a:t>
            </a:r>
            <a:endParaRPr lang="zh-TW" altLang="en-US" sz="4400" b="0">
              <a:ln>
                <a:noFill/>
              </a:ln>
              <a:effectLst/>
            </a:endParaRP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72A12F0-D418-4640-9702-9CFF5872B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484" name="Picture 5">
            <a:extLst>
              <a:ext uri="{FF2B5EF4-FFF2-40B4-BE49-F238E27FC236}">
                <a16:creationId xmlns:a16="http://schemas.microsoft.com/office/drawing/2014/main" id="{0EA06529-28F9-43C3-ACBB-F3832F709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9" y="1727200"/>
            <a:ext cx="8785225" cy="422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E4C0F58-063F-43E3-9F7B-AA6D48C72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18</a:t>
            </a:fld>
            <a:endParaRPr lang="zh-TW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標題 1">
            <a:extLst>
              <a:ext uri="{FF2B5EF4-FFF2-40B4-BE49-F238E27FC236}">
                <a16:creationId xmlns:a16="http://schemas.microsoft.com/office/drawing/2014/main" id="{D6C8DC30-C11C-4266-A543-030F4B115B2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 b="0">
                <a:ln>
                  <a:noFill/>
                </a:ln>
                <a:effectLst/>
              </a:rPr>
              <a:t>CSS </a:t>
            </a:r>
            <a:r>
              <a:rPr lang="zh-TW" altLang="en-US" sz="4400" b="0">
                <a:ln>
                  <a:noFill/>
                </a:ln>
                <a:effectLst/>
              </a:rPr>
              <a:t>規則宣告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007B10F-314C-4451-9436-7FAFF8313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21508" name="Group 7">
            <a:extLst>
              <a:ext uri="{FF2B5EF4-FFF2-40B4-BE49-F238E27FC236}">
                <a16:creationId xmlns:a16="http://schemas.microsoft.com/office/drawing/2014/main" id="{53CD9B6A-211B-4BE8-B2BF-091AEF95129F}"/>
              </a:ext>
            </a:extLst>
          </p:cNvPr>
          <p:cNvGrpSpPr>
            <a:grpSpLocks/>
          </p:cNvGrpSpPr>
          <p:nvPr/>
        </p:nvGrpSpPr>
        <p:grpSpPr bwMode="auto">
          <a:xfrm>
            <a:off x="1847851" y="2492375"/>
            <a:ext cx="8418513" cy="2781300"/>
            <a:chOff x="204" y="1570"/>
            <a:chExt cx="5303" cy="1752"/>
          </a:xfrm>
        </p:grpSpPr>
        <p:pic>
          <p:nvPicPr>
            <p:cNvPr id="21509" name="Picture 5">
              <a:extLst>
                <a:ext uri="{FF2B5EF4-FFF2-40B4-BE49-F238E27FC236}">
                  <a16:creationId xmlns:a16="http://schemas.microsoft.com/office/drawing/2014/main" id="{9386AD21-617B-4DEB-BA61-9518B720D2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" y="1570"/>
              <a:ext cx="4890" cy="5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510" name="Picture 6">
              <a:extLst>
                <a:ext uri="{FF2B5EF4-FFF2-40B4-BE49-F238E27FC236}">
                  <a16:creationId xmlns:a16="http://schemas.microsoft.com/office/drawing/2014/main" id="{4BCD7A23-4627-43DD-A659-5E68244A23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" y="2614"/>
              <a:ext cx="5076" cy="7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64A94D4-2C63-4ACA-A528-D57EEE9E4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>
            <a:extLst>
              <a:ext uri="{FF2B5EF4-FFF2-40B4-BE49-F238E27FC236}">
                <a16:creationId xmlns:a16="http://schemas.microsoft.com/office/drawing/2014/main" id="{75B82717-E09A-410B-BDC0-E70EA19D66A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 b="0">
                <a:ln>
                  <a:noFill/>
                </a:ln>
                <a:effectLst/>
              </a:rPr>
              <a:t>6-1 </a:t>
            </a:r>
            <a:r>
              <a:rPr lang="zh-TW" altLang="en-US" sz="4400" b="0">
                <a:ln>
                  <a:noFill/>
                </a:ln>
                <a:effectLst/>
              </a:rPr>
              <a:t>在網頁中加入 </a:t>
            </a:r>
            <a:r>
              <a:rPr lang="en-US" altLang="zh-TW" sz="4400" b="0">
                <a:ln>
                  <a:noFill/>
                </a:ln>
                <a:effectLst/>
              </a:rPr>
              <a:t>CSS </a:t>
            </a:r>
            <a:r>
              <a:rPr lang="zh-TW" altLang="en-US" sz="4400" b="0">
                <a:ln>
                  <a:noFill/>
                </a:ln>
                <a:effectLst/>
              </a:rPr>
              <a:t>樣式</a:t>
            </a:r>
          </a:p>
        </p:txBody>
      </p:sp>
      <p:sp>
        <p:nvSpPr>
          <p:cNvPr id="4099" name="內容版面配置區 2">
            <a:extLst>
              <a:ext uri="{FF2B5EF4-FFF2-40B4-BE49-F238E27FC236}">
                <a16:creationId xmlns:a16="http://schemas.microsoft.com/office/drawing/2014/main" id="{9B477FA2-C2EE-4529-B042-9E3BF4492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zh-TW"/>
              <a:t>1. </a:t>
            </a:r>
            <a:r>
              <a:rPr lang="zh-TW" altLang="en-US"/>
              <a:t>用 </a:t>
            </a:r>
            <a:r>
              <a:rPr lang="en-US" altLang="zh-TW"/>
              <a:t>style </a:t>
            </a:r>
            <a:r>
              <a:rPr lang="zh-TW" altLang="en-US"/>
              <a:t>元素定義內嵌 </a:t>
            </a:r>
            <a:r>
              <a:rPr lang="en-US" altLang="zh-TW"/>
              <a:t>CSS </a:t>
            </a:r>
            <a:r>
              <a:rPr lang="zh-TW" altLang="en-US"/>
              <a:t>樣式</a:t>
            </a:r>
          </a:p>
        </p:txBody>
      </p:sp>
      <p:pic>
        <p:nvPicPr>
          <p:cNvPr id="4100" name="Picture 9">
            <a:extLst>
              <a:ext uri="{FF2B5EF4-FFF2-40B4-BE49-F238E27FC236}">
                <a16:creationId xmlns:a16="http://schemas.microsoft.com/office/drawing/2014/main" id="{895595F4-CB51-49C4-A1F0-8694BA810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1" y="2636838"/>
            <a:ext cx="6467475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E92F58F-14BA-40BD-B11D-F6EDADD82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標題 1">
            <a:extLst>
              <a:ext uri="{FF2B5EF4-FFF2-40B4-BE49-F238E27FC236}">
                <a16:creationId xmlns:a16="http://schemas.microsoft.com/office/drawing/2014/main" id="{5A916890-5B63-490B-94C3-C2418FB15CA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 b="0">
                <a:ln>
                  <a:noFill/>
                </a:ln>
                <a:effectLst/>
              </a:rPr>
              <a:t>影響 CSS 套用的優先性：選擇器的獨特性</a:t>
            </a:r>
            <a:endParaRPr lang="zh-TW" altLang="en-US" sz="4400" b="0">
              <a:ln>
                <a:noFill/>
              </a:ln>
              <a:effectLst/>
            </a:endParaRP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EBE6855-75D1-4F22-BF9C-5EF77B894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2532" name="Picture 7">
            <a:extLst>
              <a:ext uri="{FF2B5EF4-FFF2-40B4-BE49-F238E27FC236}">
                <a16:creationId xmlns:a16="http://schemas.microsoft.com/office/drawing/2014/main" id="{60F14CA7-F137-4FE2-9C55-65B3D6A13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525" y="1628775"/>
            <a:ext cx="7600950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550795D-30EB-4014-9B79-C6BDA434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20</a:t>
            </a:fld>
            <a:endParaRPr lang="zh-TW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標題 1">
            <a:extLst>
              <a:ext uri="{FF2B5EF4-FFF2-40B4-BE49-F238E27FC236}">
                <a16:creationId xmlns:a16="http://schemas.microsoft.com/office/drawing/2014/main" id="{342BC9A1-B0D9-40D1-A276-4548094D9FB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 b="0">
                <a:ln>
                  <a:noFill/>
                </a:ln>
                <a:effectLst/>
              </a:rPr>
              <a:t>影響 CSS 套用的優先性：選擇器的獨特性</a:t>
            </a:r>
            <a:endParaRPr lang="zh-TW" altLang="en-US" sz="4400" b="0">
              <a:ln>
                <a:noFill/>
              </a:ln>
              <a:effectLst/>
            </a:endParaRP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23B4238-B1F1-4E21-9240-886AC6F57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3556" name="Picture 5">
            <a:extLst>
              <a:ext uri="{FF2B5EF4-FFF2-40B4-BE49-F238E27FC236}">
                <a16:creationId xmlns:a16="http://schemas.microsoft.com/office/drawing/2014/main" id="{05C40630-3C33-466E-A144-835C1A16E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964" y="1938339"/>
            <a:ext cx="8220075" cy="298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102F656-13C0-47F9-9D38-57354C405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標題 1">
            <a:extLst>
              <a:ext uri="{FF2B5EF4-FFF2-40B4-BE49-F238E27FC236}">
                <a16:creationId xmlns:a16="http://schemas.microsoft.com/office/drawing/2014/main" id="{B813E90C-F467-4C43-A62C-4781481FEDD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 b="0">
                <a:ln>
                  <a:noFill/>
                </a:ln>
                <a:effectLst/>
              </a:rPr>
              <a:t>6-3 CSS </a:t>
            </a:r>
            <a:r>
              <a:rPr lang="zh-TW" altLang="en-US" sz="4400" b="0">
                <a:ln>
                  <a:noFill/>
                </a:ln>
                <a:effectLst/>
              </a:rPr>
              <a:t>文字效果</a:t>
            </a:r>
          </a:p>
        </p:txBody>
      </p:sp>
      <p:sp>
        <p:nvSpPr>
          <p:cNvPr id="24579" name="內容版面配置區 2">
            <a:extLst>
              <a:ext uri="{FF2B5EF4-FFF2-40B4-BE49-F238E27FC236}">
                <a16:creationId xmlns:a16="http://schemas.microsoft.com/office/drawing/2014/main" id="{11F2984B-964E-4B56-BBED-036E6AFA7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zh-TW" altLang="en-US"/>
              <a:t>字型與字體的變化</a:t>
            </a:r>
          </a:p>
          <a:p>
            <a:pPr lvl="1" eaLnBrk="1" hangingPunct="1">
              <a:buClr>
                <a:srgbClr val="00B0F0"/>
              </a:buClr>
            </a:pPr>
            <a:r>
              <a:rPr lang="zh-TW" altLang="en-US"/>
              <a:t>字型大小</a:t>
            </a:r>
          </a:p>
          <a:p>
            <a:pPr lvl="1" eaLnBrk="1" hangingPunct="1">
              <a:buClr>
                <a:srgbClr val="00B0F0"/>
              </a:buClr>
            </a:pPr>
            <a:r>
              <a:rPr lang="zh-TW" altLang="en-US"/>
              <a:t>字體粗細</a:t>
            </a:r>
          </a:p>
          <a:p>
            <a:pPr lvl="1" eaLnBrk="1" hangingPunct="1">
              <a:buClr>
                <a:srgbClr val="00B0F0"/>
              </a:buClr>
            </a:pPr>
            <a:r>
              <a:rPr lang="zh-TW" altLang="en-US"/>
              <a:t>指定字型名稱</a:t>
            </a:r>
          </a:p>
          <a:p>
            <a:pPr lvl="1" eaLnBrk="1" hangingPunct="1">
              <a:buClr>
                <a:srgbClr val="00B0F0"/>
              </a:buClr>
            </a:pPr>
            <a:r>
              <a:rPr lang="zh-TW" altLang="en-US"/>
              <a:t>指定字體 </a:t>
            </a:r>
            <a:r>
              <a:rPr lang="en-US" altLang="zh-TW"/>
              <a:t>(</a:t>
            </a:r>
            <a:r>
              <a:rPr lang="zh-TW" altLang="en-US"/>
              <a:t>斜體</a:t>
            </a:r>
            <a:r>
              <a:rPr lang="en-US" altLang="zh-TW"/>
              <a:t>)</a:t>
            </a:r>
          </a:p>
          <a:p>
            <a:pPr lvl="1" eaLnBrk="1" hangingPunct="1">
              <a:buClr>
                <a:srgbClr val="00B0F0"/>
              </a:buClr>
            </a:pPr>
            <a:r>
              <a:rPr lang="zh-TW" altLang="en-US"/>
              <a:t>簡寫的字型屬性 </a:t>
            </a:r>
            <a:r>
              <a:rPr lang="en-US" altLang="zh-TW"/>
              <a:t>font</a:t>
            </a:r>
          </a:p>
          <a:p>
            <a:pPr lvl="1" eaLnBrk="1" hangingPunct="1">
              <a:buClr>
                <a:srgbClr val="00B0F0"/>
              </a:buClr>
            </a:pPr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51F9D1-1DE0-426F-8806-05002198E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22</a:t>
            </a:fld>
            <a:endParaRPr lang="zh-TW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標題 1">
            <a:extLst>
              <a:ext uri="{FF2B5EF4-FFF2-40B4-BE49-F238E27FC236}">
                <a16:creationId xmlns:a16="http://schemas.microsoft.com/office/drawing/2014/main" id="{D9529305-A39F-43B9-ACCD-B889A920C2B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 b="0">
                <a:ln>
                  <a:noFill/>
                </a:ln>
                <a:effectLst/>
              </a:rPr>
              <a:t>字型大小</a:t>
            </a:r>
            <a:endParaRPr lang="zh-TW" altLang="en-US" sz="4400" b="0">
              <a:ln>
                <a:noFill/>
              </a:ln>
              <a:effectLst/>
            </a:endParaRPr>
          </a:p>
        </p:txBody>
      </p:sp>
      <p:sp>
        <p:nvSpPr>
          <p:cNvPr id="25603" name="內容版面配置區 2">
            <a:extLst>
              <a:ext uri="{FF2B5EF4-FFF2-40B4-BE49-F238E27FC236}">
                <a16:creationId xmlns:a16="http://schemas.microsoft.com/office/drawing/2014/main" id="{9568795A-7F05-4F7E-BAA5-9EE42AA0F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zh-TW" altLang="en-US"/>
              <a:t>絕對大小：可使用的值包括 </a:t>
            </a:r>
            <a:r>
              <a:rPr lang="en-US" altLang="zh-TW"/>
              <a:t>(</a:t>
            </a:r>
            <a:r>
              <a:rPr lang="zh-TW" altLang="en-US"/>
              <a:t>依序由小到大</a:t>
            </a:r>
            <a:r>
              <a:rPr lang="en-US" altLang="zh-TW"/>
              <a:t>) xx-small</a:t>
            </a:r>
            <a:r>
              <a:rPr lang="zh-TW" altLang="en-US"/>
              <a:t>、</a:t>
            </a:r>
            <a:r>
              <a:rPr lang="en-US" altLang="zh-TW"/>
              <a:t>x-small</a:t>
            </a:r>
            <a:r>
              <a:rPr lang="zh-TW" altLang="en-US"/>
              <a:t>、</a:t>
            </a:r>
            <a:r>
              <a:rPr lang="en-US" altLang="zh-TW"/>
              <a:t>small</a:t>
            </a:r>
            <a:r>
              <a:rPr lang="zh-TW" altLang="en-US"/>
              <a:t>、</a:t>
            </a:r>
            <a:r>
              <a:rPr lang="en-US" altLang="zh-TW"/>
              <a:t>medium</a:t>
            </a:r>
            <a:r>
              <a:rPr lang="zh-TW" altLang="en-US"/>
              <a:t>、</a:t>
            </a:r>
            <a:r>
              <a:rPr lang="en-US" altLang="zh-TW"/>
              <a:t>large</a:t>
            </a:r>
            <a:r>
              <a:rPr lang="zh-TW" altLang="en-US"/>
              <a:t>、</a:t>
            </a:r>
            <a:r>
              <a:rPr lang="en-US" altLang="zh-TW"/>
              <a:t>x-large</a:t>
            </a:r>
            <a:r>
              <a:rPr lang="zh-TW" altLang="en-US"/>
              <a:t>、</a:t>
            </a:r>
            <a:r>
              <a:rPr lang="en-US" altLang="zh-TW"/>
              <a:t>xx-large </a:t>
            </a:r>
            <a:r>
              <a:rPr lang="zh-TW" altLang="en-US"/>
              <a:t>共 </a:t>
            </a:r>
            <a:r>
              <a:rPr lang="en-US" altLang="zh-TW"/>
              <a:t>7 </a:t>
            </a:r>
            <a:r>
              <a:rPr lang="zh-TW" altLang="en-US"/>
              <a:t>種。</a:t>
            </a:r>
          </a:p>
          <a:p>
            <a:pPr eaLnBrk="1" hangingPunct="1">
              <a:buClr>
                <a:srgbClr val="00B0F0"/>
              </a:buClr>
            </a:pPr>
            <a:r>
              <a:rPr lang="zh-TW" altLang="en-US"/>
              <a:t>相對大小：以 </a:t>
            </a:r>
            <a:r>
              <a:rPr lang="en-US" altLang="zh-TW"/>
              <a:t>larger (</a:t>
            </a:r>
            <a:r>
              <a:rPr lang="zh-TW" altLang="en-US"/>
              <a:t>較大</a:t>
            </a:r>
            <a:r>
              <a:rPr lang="en-US" altLang="zh-TW"/>
              <a:t>)</a:t>
            </a:r>
            <a:r>
              <a:rPr lang="zh-TW" altLang="en-US"/>
              <a:t>、</a:t>
            </a:r>
            <a:r>
              <a:rPr lang="en-US" altLang="zh-TW"/>
              <a:t>smaller (</a:t>
            </a:r>
            <a:r>
              <a:rPr lang="zh-TW" altLang="en-US"/>
              <a:t>較小</a:t>
            </a:r>
            <a:r>
              <a:rPr lang="en-US" altLang="zh-TW"/>
              <a:t>) </a:t>
            </a:r>
            <a:r>
              <a:rPr lang="zh-TW" altLang="en-US"/>
              <a:t>表示</a:t>
            </a:r>
          </a:p>
          <a:p>
            <a:pPr eaLnBrk="1" hangingPunct="1">
              <a:buClr>
                <a:srgbClr val="00B0F0"/>
              </a:buClr>
            </a:pPr>
            <a:r>
              <a:rPr lang="zh-TW" altLang="en-US"/>
              <a:t>尺寸：以  </a:t>
            </a:r>
            <a:r>
              <a:rPr lang="en-US" altLang="zh-TW"/>
              <a:t>CSS  </a:t>
            </a:r>
            <a:r>
              <a:rPr lang="zh-TW" altLang="en-US"/>
              <a:t>的度量單位指定字型大小</a:t>
            </a:r>
          </a:p>
          <a:p>
            <a:pPr eaLnBrk="1" hangingPunct="1">
              <a:buClr>
                <a:srgbClr val="00B0F0"/>
              </a:buClr>
            </a:pPr>
            <a:r>
              <a:rPr lang="zh-TW" altLang="en-US"/>
              <a:t>百分比值：以父元素的字型大小為 </a:t>
            </a:r>
            <a:r>
              <a:rPr lang="en-US" altLang="zh-TW"/>
              <a:t>100%</a:t>
            </a:r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142AA2F-88BF-478B-AB07-77BBE2C0A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23</a:t>
            </a:fld>
            <a:endParaRPr lang="zh-TW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標題 1">
            <a:extLst>
              <a:ext uri="{FF2B5EF4-FFF2-40B4-BE49-F238E27FC236}">
                <a16:creationId xmlns:a16="http://schemas.microsoft.com/office/drawing/2014/main" id="{ED5CE47E-F088-4087-8F6E-B63E5BB88EA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 b="0">
                <a:ln>
                  <a:noFill/>
                </a:ln>
                <a:effectLst/>
              </a:rPr>
              <a:t>字型大小</a:t>
            </a:r>
            <a:endParaRPr lang="zh-TW" altLang="en-US" sz="4400" b="0">
              <a:ln>
                <a:noFill/>
              </a:ln>
              <a:effectLst/>
            </a:endParaRP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0AD60B7-F8D2-4873-BB84-032FAA4B6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6628" name="Picture 4">
            <a:extLst>
              <a:ext uri="{FF2B5EF4-FFF2-40B4-BE49-F238E27FC236}">
                <a16:creationId xmlns:a16="http://schemas.microsoft.com/office/drawing/2014/main" id="{32E47B77-B577-461F-8317-A6841C8BB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525" y="1738314"/>
            <a:ext cx="7600950" cy="338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AC1CA1-5A8A-4CBD-8B97-24A1BFE72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24</a:t>
            </a:fld>
            <a:endParaRPr lang="zh-TW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標題 1">
            <a:extLst>
              <a:ext uri="{FF2B5EF4-FFF2-40B4-BE49-F238E27FC236}">
                <a16:creationId xmlns:a16="http://schemas.microsoft.com/office/drawing/2014/main" id="{3F3B7105-2813-4CC6-9911-68F14D10416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 b="0">
                <a:ln>
                  <a:noFill/>
                </a:ln>
                <a:effectLst/>
              </a:rPr>
              <a:t>字型大小</a:t>
            </a:r>
            <a:endParaRPr lang="zh-TW" altLang="en-US" sz="4400" b="0">
              <a:ln>
                <a:noFill/>
              </a:ln>
              <a:effectLst/>
            </a:endParaRP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88C1D37-888B-4D18-8516-BB8E2F7BC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27652" name="Group 7">
            <a:extLst>
              <a:ext uri="{FF2B5EF4-FFF2-40B4-BE49-F238E27FC236}">
                <a16:creationId xmlns:a16="http://schemas.microsoft.com/office/drawing/2014/main" id="{29882D38-2D4F-4FB5-B2E0-EB42245D7CC8}"/>
              </a:ext>
            </a:extLst>
          </p:cNvPr>
          <p:cNvGrpSpPr>
            <a:grpSpLocks/>
          </p:cNvGrpSpPr>
          <p:nvPr/>
        </p:nvGrpSpPr>
        <p:grpSpPr bwMode="auto">
          <a:xfrm>
            <a:off x="1774825" y="2060576"/>
            <a:ext cx="8713788" cy="2924175"/>
            <a:chOff x="113" y="1298"/>
            <a:chExt cx="5489" cy="1842"/>
          </a:xfrm>
        </p:grpSpPr>
        <p:pic>
          <p:nvPicPr>
            <p:cNvPr id="27653" name="Picture 5">
              <a:extLst>
                <a:ext uri="{FF2B5EF4-FFF2-40B4-BE49-F238E27FC236}">
                  <a16:creationId xmlns:a16="http://schemas.microsoft.com/office/drawing/2014/main" id="{897427D7-060F-48B8-AF08-53F3639D55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" y="1298"/>
              <a:ext cx="2922" cy="18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654" name="Picture 6">
              <a:extLst>
                <a:ext uri="{FF2B5EF4-FFF2-40B4-BE49-F238E27FC236}">
                  <a16:creationId xmlns:a16="http://schemas.microsoft.com/office/drawing/2014/main" id="{63BF261F-9E47-426B-A877-C502834A03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6" y="1298"/>
              <a:ext cx="2586" cy="18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A5E32CC-AECC-4056-9D2E-A412278F3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25</a:t>
            </a:fld>
            <a:endParaRPr lang="zh-TW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標題 1">
            <a:extLst>
              <a:ext uri="{FF2B5EF4-FFF2-40B4-BE49-F238E27FC236}">
                <a16:creationId xmlns:a16="http://schemas.microsoft.com/office/drawing/2014/main" id="{65F729E2-1A41-4BEF-8C45-B006F69F70E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 b="0">
                <a:ln>
                  <a:noFill/>
                </a:ln>
                <a:effectLst/>
              </a:rPr>
              <a:t>字型</a:t>
            </a:r>
            <a:r>
              <a:rPr lang="zh-TW" altLang="en-US" sz="4400" b="0">
                <a:ln>
                  <a:noFill/>
                </a:ln>
                <a:effectLst/>
              </a:rPr>
              <a:t>粗細</a:t>
            </a:r>
          </a:p>
        </p:txBody>
      </p:sp>
      <p:sp>
        <p:nvSpPr>
          <p:cNvPr id="28675" name="內容版面配置區 2">
            <a:extLst>
              <a:ext uri="{FF2B5EF4-FFF2-40B4-BE49-F238E27FC236}">
                <a16:creationId xmlns:a16="http://schemas.microsoft.com/office/drawing/2014/main" id="{C62A6B2E-F9A6-40DB-B705-F303A5AA4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zh-TW"/>
              <a:t>normal </a:t>
            </a:r>
            <a:r>
              <a:rPr lang="zh-TW" altLang="en-US"/>
              <a:t>表示正常 </a:t>
            </a:r>
            <a:r>
              <a:rPr lang="en-US" altLang="zh-TW"/>
              <a:t>(</a:t>
            </a:r>
            <a:r>
              <a:rPr lang="zh-TW" altLang="en-US"/>
              <a:t>預設值</a:t>
            </a:r>
            <a:r>
              <a:rPr lang="en-US" altLang="zh-TW"/>
              <a:t>), bold </a:t>
            </a:r>
            <a:r>
              <a:rPr lang="zh-TW" altLang="en-US"/>
              <a:t>表示使用粗體。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lighter </a:t>
            </a:r>
            <a:r>
              <a:rPr lang="zh-TW" altLang="en-US"/>
              <a:t>表示較細 </a:t>
            </a:r>
            <a:r>
              <a:rPr lang="en-US" altLang="zh-TW"/>
              <a:t>(</a:t>
            </a:r>
            <a:r>
              <a:rPr lang="zh-TW" altLang="en-US"/>
              <a:t>相對於父元素</a:t>
            </a:r>
            <a:r>
              <a:rPr lang="en-US" altLang="zh-TW"/>
              <a:t>), bolder </a:t>
            </a:r>
            <a:r>
              <a:rPr lang="zh-TW" altLang="en-US"/>
              <a:t>表示較粗。</a:t>
            </a:r>
          </a:p>
          <a:p>
            <a:pPr eaLnBrk="1" hangingPunct="1">
              <a:buClr>
                <a:srgbClr val="00B0F0"/>
              </a:buClr>
            </a:pPr>
            <a:r>
              <a:rPr lang="zh-TW" altLang="en-US"/>
              <a:t>使用  </a:t>
            </a:r>
            <a:r>
              <a:rPr lang="en-US" altLang="zh-TW"/>
              <a:t>100</a:t>
            </a:r>
            <a:r>
              <a:rPr lang="zh-TW" altLang="en-US"/>
              <a:t>、</a:t>
            </a:r>
            <a:r>
              <a:rPr lang="en-US" altLang="zh-TW"/>
              <a:t>200...</a:t>
            </a:r>
            <a:r>
              <a:rPr lang="zh-TW" altLang="en-US"/>
              <a:t>～</a:t>
            </a:r>
            <a:r>
              <a:rPr lang="en-US" altLang="zh-TW"/>
              <a:t>900  </a:t>
            </a:r>
            <a:r>
              <a:rPr lang="zh-TW" altLang="en-US"/>
              <a:t>共九個百位數字指定字體粗細</a:t>
            </a:r>
            <a:r>
              <a:rPr lang="en-US" altLang="zh-TW"/>
              <a:t>,  </a:t>
            </a:r>
            <a:r>
              <a:rPr lang="zh-TW" altLang="en-US"/>
              <a:t>其中  </a:t>
            </a:r>
            <a:r>
              <a:rPr lang="en-US" altLang="zh-TW"/>
              <a:t>400  </a:t>
            </a:r>
            <a:r>
              <a:rPr lang="zh-TW" altLang="en-US"/>
              <a:t>相當於 </a:t>
            </a:r>
            <a:r>
              <a:rPr lang="en-US" altLang="zh-TW"/>
              <a:t>normal</a:t>
            </a:r>
            <a:r>
              <a:rPr lang="zh-TW" altLang="en-US"/>
              <a:t>、</a:t>
            </a:r>
            <a:r>
              <a:rPr lang="en-US" altLang="zh-TW"/>
              <a:t>700 </a:t>
            </a:r>
            <a:r>
              <a:rPr lang="zh-TW" altLang="en-US"/>
              <a:t>為 </a:t>
            </a:r>
            <a:r>
              <a:rPr lang="en-US" altLang="zh-TW"/>
              <a:t>bold</a:t>
            </a:r>
            <a:r>
              <a:rPr lang="zh-TW" altLang="en-US"/>
              <a:t>。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3CDBC1D-1DDE-4784-80CB-781A77DF3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26</a:t>
            </a:fld>
            <a:endParaRPr lang="zh-TW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標題 1">
            <a:extLst>
              <a:ext uri="{FF2B5EF4-FFF2-40B4-BE49-F238E27FC236}">
                <a16:creationId xmlns:a16="http://schemas.microsoft.com/office/drawing/2014/main" id="{9A627727-27F3-4088-B204-5CB386C2D9C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 b="0">
                <a:ln>
                  <a:noFill/>
                </a:ln>
                <a:effectLst/>
              </a:rPr>
              <a:t>字型</a:t>
            </a:r>
            <a:r>
              <a:rPr lang="zh-TW" altLang="en-US" sz="4400" b="0">
                <a:ln>
                  <a:noFill/>
                </a:ln>
                <a:effectLst/>
              </a:rPr>
              <a:t>粗細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8D644A8-CE57-46AF-A7EE-86B1FF3C2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9700" name="Picture 4">
            <a:extLst>
              <a:ext uri="{FF2B5EF4-FFF2-40B4-BE49-F238E27FC236}">
                <a16:creationId xmlns:a16="http://schemas.microsoft.com/office/drawing/2014/main" id="{0DBE9D50-D77B-4CFF-8CFA-FA0F64EE8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1644651"/>
            <a:ext cx="8713788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4E434D3-71C1-4090-81D7-A73F826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27</a:t>
            </a:fld>
            <a:endParaRPr lang="zh-TW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標題 1">
            <a:extLst>
              <a:ext uri="{FF2B5EF4-FFF2-40B4-BE49-F238E27FC236}">
                <a16:creationId xmlns:a16="http://schemas.microsoft.com/office/drawing/2014/main" id="{FF3EB1C9-0FE7-406B-943B-FAA2AE55996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 b="0">
                <a:ln>
                  <a:noFill/>
                </a:ln>
                <a:effectLst/>
              </a:rPr>
              <a:t>指定</a:t>
            </a:r>
            <a:r>
              <a:rPr lang="en-US" altLang="en-US" sz="4400" b="0">
                <a:ln>
                  <a:noFill/>
                </a:ln>
                <a:effectLst/>
              </a:rPr>
              <a:t>字型</a:t>
            </a:r>
            <a:r>
              <a:rPr lang="zh-TW" altLang="en-US" sz="4400" b="0">
                <a:ln>
                  <a:noFill/>
                </a:ln>
                <a:effectLst/>
              </a:rPr>
              <a:t>名稱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7388B66-0747-4D13-B460-3243739DB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24" name="Picture 5">
            <a:extLst>
              <a:ext uri="{FF2B5EF4-FFF2-40B4-BE49-F238E27FC236}">
                <a16:creationId xmlns:a16="http://schemas.microsoft.com/office/drawing/2014/main" id="{59A88571-38B9-4AD7-B8AC-973E873B5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9" y="2492375"/>
            <a:ext cx="602932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62FE6EB-8C8E-4E3E-8195-1148C4595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28</a:t>
            </a:fld>
            <a:endParaRPr lang="zh-TW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標題 1">
            <a:extLst>
              <a:ext uri="{FF2B5EF4-FFF2-40B4-BE49-F238E27FC236}">
                <a16:creationId xmlns:a16="http://schemas.microsoft.com/office/drawing/2014/main" id="{A921E338-96B7-42DD-826C-BC6C59155E4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 b="0">
                <a:ln>
                  <a:noFill/>
                </a:ln>
                <a:effectLst/>
              </a:rPr>
              <a:t>指定</a:t>
            </a:r>
            <a:r>
              <a:rPr lang="en-US" altLang="en-US" sz="4400" b="0">
                <a:ln>
                  <a:noFill/>
                </a:ln>
                <a:effectLst/>
              </a:rPr>
              <a:t>字型</a:t>
            </a:r>
            <a:r>
              <a:rPr lang="zh-TW" altLang="en-US" sz="4400" b="0">
                <a:ln>
                  <a:noFill/>
                </a:ln>
                <a:effectLst/>
              </a:rPr>
              <a:t>名稱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65AA911-5358-444D-AEF7-5AF0317FD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1748" name="Picture 5">
            <a:extLst>
              <a:ext uri="{FF2B5EF4-FFF2-40B4-BE49-F238E27FC236}">
                <a16:creationId xmlns:a16="http://schemas.microsoft.com/office/drawing/2014/main" id="{35AB71CD-505C-4C63-86F5-EC449F260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1493838"/>
            <a:ext cx="8616950" cy="510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C64F997-73D2-476C-A0FC-C2AB0C41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29</a:t>
            </a:fld>
            <a:endParaRPr lang="zh-TW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>
            <a:extLst>
              <a:ext uri="{FF2B5EF4-FFF2-40B4-BE49-F238E27FC236}">
                <a16:creationId xmlns:a16="http://schemas.microsoft.com/office/drawing/2014/main" id="{28ABEF3A-068B-425E-B6C4-256B20D115E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 b="0">
                <a:ln>
                  <a:noFill/>
                </a:ln>
                <a:effectLst/>
              </a:rPr>
              <a:t>6-1 </a:t>
            </a:r>
            <a:r>
              <a:rPr lang="zh-TW" altLang="en-US" sz="4400" b="0">
                <a:ln>
                  <a:noFill/>
                </a:ln>
                <a:effectLst/>
              </a:rPr>
              <a:t>在網頁中加入 </a:t>
            </a:r>
            <a:r>
              <a:rPr lang="en-US" altLang="zh-TW" sz="4400" b="0">
                <a:ln>
                  <a:noFill/>
                </a:ln>
                <a:effectLst/>
              </a:rPr>
              <a:t>CSS </a:t>
            </a:r>
            <a:r>
              <a:rPr lang="zh-TW" altLang="en-US" sz="4400" b="0">
                <a:ln>
                  <a:noFill/>
                </a:ln>
                <a:effectLst/>
              </a:rPr>
              <a:t>樣式</a:t>
            </a:r>
          </a:p>
        </p:txBody>
      </p:sp>
      <p:sp>
        <p:nvSpPr>
          <p:cNvPr id="5123" name="內容版面配置區 2">
            <a:extLst>
              <a:ext uri="{FF2B5EF4-FFF2-40B4-BE49-F238E27FC236}">
                <a16:creationId xmlns:a16="http://schemas.microsoft.com/office/drawing/2014/main" id="{106FAD16-1ADD-4B6B-9C7B-99B12CFC2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zh-TW"/>
              <a:t>1. </a:t>
            </a:r>
            <a:r>
              <a:rPr lang="zh-TW" altLang="en-US"/>
              <a:t>用 </a:t>
            </a:r>
            <a:r>
              <a:rPr lang="en-US" altLang="zh-TW"/>
              <a:t>style </a:t>
            </a:r>
            <a:r>
              <a:rPr lang="zh-TW" altLang="en-US"/>
              <a:t>元素定義內嵌 </a:t>
            </a:r>
            <a:r>
              <a:rPr lang="en-US" altLang="zh-TW"/>
              <a:t>CSS </a:t>
            </a:r>
            <a:r>
              <a:rPr lang="zh-TW" altLang="en-US"/>
              <a:t>樣式</a:t>
            </a:r>
          </a:p>
        </p:txBody>
      </p:sp>
      <p:pic>
        <p:nvPicPr>
          <p:cNvPr id="5124" name="Picture 6">
            <a:extLst>
              <a:ext uri="{FF2B5EF4-FFF2-40B4-BE49-F238E27FC236}">
                <a16:creationId xmlns:a16="http://schemas.microsoft.com/office/drawing/2014/main" id="{7F55A571-C133-45E7-970C-DBAA5D852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4" y="2420939"/>
            <a:ext cx="8029575" cy="296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F864DF2-7247-48F6-BD6B-761B8E09B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標題 1">
            <a:extLst>
              <a:ext uri="{FF2B5EF4-FFF2-40B4-BE49-F238E27FC236}">
                <a16:creationId xmlns:a16="http://schemas.microsoft.com/office/drawing/2014/main" id="{E23226CF-90E7-470A-B07E-59106936C04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 b="0">
                <a:ln>
                  <a:noFill/>
                </a:ln>
                <a:effectLst/>
              </a:rPr>
              <a:t>指定</a:t>
            </a:r>
            <a:r>
              <a:rPr lang="en-US" altLang="en-US" sz="4400" b="0">
                <a:ln>
                  <a:noFill/>
                </a:ln>
                <a:effectLst/>
              </a:rPr>
              <a:t>字</a:t>
            </a:r>
            <a:r>
              <a:rPr lang="zh-TW" altLang="en-US" sz="4400" b="0">
                <a:ln>
                  <a:noFill/>
                </a:ln>
                <a:effectLst/>
              </a:rPr>
              <a:t>體</a:t>
            </a:r>
            <a:r>
              <a:rPr lang="en-US" altLang="zh-TW" sz="4400" b="0">
                <a:ln>
                  <a:noFill/>
                </a:ln>
                <a:effectLst/>
              </a:rPr>
              <a:t>(</a:t>
            </a:r>
            <a:r>
              <a:rPr lang="zh-TW" altLang="en-US" sz="4400" b="0">
                <a:ln>
                  <a:noFill/>
                </a:ln>
                <a:effectLst/>
              </a:rPr>
              <a:t>斜體</a:t>
            </a:r>
            <a:r>
              <a:rPr lang="en-US" altLang="zh-TW" sz="4400" b="0">
                <a:ln>
                  <a:noFill/>
                </a:ln>
                <a:effectLst/>
              </a:rPr>
              <a:t>)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BB9351B-7DEF-4233-9547-17EFCCC10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2772" name="Picture 5">
            <a:extLst>
              <a:ext uri="{FF2B5EF4-FFF2-40B4-BE49-F238E27FC236}">
                <a16:creationId xmlns:a16="http://schemas.microsoft.com/office/drawing/2014/main" id="{06A94590-CE5D-4845-BA69-DCF6294FA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463" y="1773239"/>
            <a:ext cx="8820150" cy="447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8A583C9-CAFF-4518-B7AA-FFC02A8F3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30</a:t>
            </a:fld>
            <a:endParaRPr lang="zh-TW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標題 1">
            <a:extLst>
              <a:ext uri="{FF2B5EF4-FFF2-40B4-BE49-F238E27FC236}">
                <a16:creationId xmlns:a16="http://schemas.microsoft.com/office/drawing/2014/main" id="{79EB8A3D-34CE-471C-A5E1-589BCF2BD7A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zh-TW" sz="4400" b="0">
                <a:ln>
                  <a:noFill/>
                </a:ln>
                <a:effectLst/>
              </a:rPr>
              <a:t>簡寫的字型屬性 font</a:t>
            </a:r>
            <a:endParaRPr lang="en-US" altLang="zh-TW" sz="4400" b="0">
              <a:ln>
                <a:noFill/>
              </a:ln>
              <a:effectLst/>
            </a:endParaRP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BA6C2F2-937D-4B3A-A96D-AE45B70E2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33796" name="Group 7">
            <a:extLst>
              <a:ext uri="{FF2B5EF4-FFF2-40B4-BE49-F238E27FC236}">
                <a16:creationId xmlns:a16="http://schemas.microsoft.com/office/drawing/2014/main" id="{8AEEC003-842E-4060-8C52-9FB046208086}"/>
              </a:ext>
            </a:extLst>
          </p:cNvPr>
          <p:cNvGrpSpPr>
            <a:grpSpLocks/>
          </p:cNvGrpSpPr>
          <p:nvPr/>
        </p:nvGrpSpPr>
        <p:grpSpPr bwMode="auto">
          <a:xfrm>
            <a:off x="1631950" y="1568450"/>
            <a:ext cx="8864600" cy="5100638"/>
            <a:chOff x="68" y="988"/>
            <a:chExt cx="5584" cy="3213"/>
          </a:xfrm>
        </p:grpSpPr>
        <p:pic>
          <p:nvPicPr>
            <p:cNvPr id="33797" name="Picture 5">
              <a:extLst>
                <a:ext uri="{FF2B5EF4-FFF2-40B4-BE49-F238E27FC236}">
                  <a16:creationId xmlns:a16="http://schemas.microsoft.com/office/drawing/2014/main" id="{2727264D-B261-4681-B19E-9D1E000A61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" y="988"/>
              <a:ext cx="5584" cy="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798" name="Picture 6">
              <a:extLst>
                <a:ext uri="{FF2B5EF4-FFF2-40B4-BE49-F238E27FC236}">
                  <a16:creationId xmlns:a16="http://schemas.microsoft.com/office/drawing/2014/main" id="{17D8173E-47A6-4BEA-992A-0BE43BD0E1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1298"/>
              <a:ext cx="4899" cy="29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D9BE687-E268-48CD-8105-EFE16471C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31</a:t>
            </a:fld>
            <a:endParaRPr lang="zh-TW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標題 1">
            <a:extLst>
              <a:ext uri="{FF2B5EF4-FFF2-40B4-BE49-F238E27FC236}">
                <a16:creationId xmlns:a16="http://schemas.microsoft.com/office/drawing/2014/main" id="{B1CE7FCD-1342-4EC2-AA37-0775E067676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zh-TW" sz="4400" b="0">
                <a:ln>
                  <a:noFill/>
                </a:ln>
                <a:effectLst/>
              </a:rPr>
              <a:t>使用雲端字型</a:t>
            </a:r>
            <a:endParaRPr lang="en-US" altLang="zh-TW" sz="4400" b="0">
              <a:ln>
                <a:noFill/>
              </a:ln>
              <a:effectLst/>
            </a:endParaRP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A330AF6-6DED-4B37-9C8E-D4AE8C4AA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4820" name="Picture 7">
            <a:extLst>
              <a:ext uri="{FF2B5EF4-FFF2-40B4-BE49-F238E27FC236}">
                <a16:creationId xmlns:a16="http://schemas.microsoft.com/office/drawing/2014/main" id="{D83EA00D-1EAC-4F92-B1D7-D1869DF35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3" y="1484313"/>
            <a:ext cx="6265862" cy="521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19E3886-2DDE-42D8-8E27-8D63D51E4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32</a:t>
            </a:fld>
            <a:endParaRPr lang="zh-TW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標題 1">
            <a:extLst>
              <a:ext uri="{FF2B5EF4-FFF2-40B4-BE49-F238E27FC236}">
                <a16:creationId xmlns:a16="http://schemas.microsoft.com/office/drawing/2014/main" id="{CC66089E-DD96-412F-B7CD-AB7A91AE4B3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zh-TW" sz="4400" b="0">
                <a:ln>
                  <a:noFill/>
                </a:ln>
                <a:effectLst/>
              </a:rPr>
              <a:t>使用雲端字型</a:t>
            </a:r>
            <a:endParaRPr lang="en-US" altLang="zh-TW" sz="4400" b="0">
              <a:ln>
                <a:noFill/>
              </a:ln>
              <a:effectLst/>
            </a:endParaRP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6428F46-EBE8-4620-B2F9-45DA67F36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5844" name="Picture 5">
            <a:extLst>
              <a:ext uri="{FF2B5EF4-FFF2-40B4-BE49-F238E27FC236}">
                <a16:creationId xmlns:a16="http://schemas.microsoft.com/office/drawing/2014/main" id="{4F329670-275E-442F-9715-5B97E7945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1484313"/>
            <a:ext cx="5975350" cy="515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F8C6C28-090C-41EF-A066-818D2D4A2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33</a:t>
            </a:fld>
            <a:endParaRPr lang="zh-TW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1">
            <a:extLst>
              <a:ext uri="{FF2B5EF4-FFF2-40B4-BE49-F238E27FC236}">
                <a16:creationId xmlns:a16="http://schemas.microsoft.com/office/drawing/2014/main" id="{A3593837-A999-4E97-9AF2-23AA4B08E13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zh-TW" sz="4400" b="0">
                <a:ln>
                  <a:noFill/>
                </a:ln>
                <a:effectLst/>
              </a:rPr>
              <a:t>使用雲端字型</a:t>
            </a:r>
            <a:endParaRPr lang="en-US" altLang="zh-TW" sz="4400" b="0">
              <a:ln>
                <a:noFill/>
              </a:ln>
              <a:effectLst/>
            </a:endParaRP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6D426A9-5184-4159-8C78-463FE0F9C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6868" name="Picture 5">
            <a:extLst>
              <a:ext uri="{FF2B5EF4-FFF2-40B4-BE49-F238E27FC236}">
                <a16:creationId xmlns:a16="http://schemas.microsoft.com/office/drawing/2014/main" id="{4D9F08C7-8B42-4CB4-824D-F87DCD5DD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1" y="1557339"/>
            <a:ext cx="7961313" cy="4967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BCBE3E9-EEA1-4D2C-B4B3-93A64530C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34</a:t>
            </a:fld>
            <a:endParaRPr lang="zh-TW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標題 1">
            <a:extLst>
              <a:ext uri="{FF2B5EF4-FFF2-40B4-BE49-F238E27FC236}">
                <a16:creationId xmlns:a16="http://schemas.microsoft.com/office/drawing/2014/main" id="{4216D53D-28B0-4E7D-AB45-7F2915C267F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zh-TW" sz="4400" b="0">
                <a:ln>
                  <a:noFill/>
                </a:ln>
                <a:effectLst/>
              </a:rPr>
              <a:t>使用雲端字型</a:t>
            </a:r>
            <a:endParaRPr lang="en-US" altLang="zh-TW" sz="4400" b="0">
              <a:ln>
                <a:noFill/>
              </a:ln>
              <a:effectLst/>
            </a:endParaRP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BEBAD5D-CEC5-447A-A362-B0D600F7E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7892" name="Picture 5">
            <a:extLst>
              <a:ext uri="{FF2B5EF4-FFF2-40B4-BE49-F238E27FC236}">
                <a16:creationId xmlns:a16="http://schemas.microsoft.com/office/drawing/2014/main" id="{687687A7-05BB-4749-81E8-062E6C0CE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2600325"/>
            <a:ext cx="8572500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0F09E9A-0F47-40E1-B52E-F4B1F73E3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35</a:t>
            </a:fld>
            <a:endParaRPr lang="zh-TW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標題 1">
            <a:extLst>
              <a:ext uri="{FF2B5EF4-FFF2-40B4-BE49-F238E27FC236}">
                <a16:creationId xmlns:a16="http://schemas.microsoft.com/office/drawing/2014/main" id="{A976381C-7C33-465C-BACE-C0785EC1C8B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zh-TW" sz="4400" b="0">
                <a:ln>
                  <a:noFill/>
                </a:ln>
                <a:effectLst/>
              </a:rPr>
              <a:t>使用雲端字型</a:t>
            </a:r>
            <a:endParaRPr lang="en-US" altLang="zh-TW" sz="4400" b="0">
              <a:ln>
                <a:noFill/>
              </a:ln>
              <a:effectLst/>
            </a:endParaRP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860D09B-5103-4EE7-9C15-62A8FE951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8916" name="Picture 5">
            <a:extLst>
              <a:ext uri="{FF2B5EF4-FFF2-40B4-BE49-F238E27FC236}">
                <a16:creationId xmlns:a16="http://schemas.microsoft.com/office/drawing/2014/main" id="{251F2A3B-B6B2-479C-9650-5C0BA9077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538" y="1484314"/>
            <a:ext cx="4900612" cy="51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F5A6A55-C5D1-4E49-9BCF-8D96B04F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36</a:t>
            </a:fld>
            <a:endParaRPr lang="zh-TW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標題 1">
            <a:extLst>
              <a:ext uri="{FF2B5EF4-FFF2-40B4-BE49-F238E27FC236}">
                <a16:creationId xmlns:a16="http://schemas.microsoft.com/office/drawing/2014/main" id="{B9EC3631-BD75-4FD6-86D8-2E877BBE75C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zh-TW" sz="4400" b="0">
                <a:ln>
                  <a:noFill/>
                </a:ln>
                <a:effectLst/>
              </a:rPr>
              <a:t>文字對齊方式</a:t>
            </a:r>
            <a:endParaRPr lang="en-US" altLang="zh-TW" sz="4400" b="0">
              <a:ln>
                <a:noFill/>
              </a:ln>
              <a:effectLst/>
            </a:endParaRPr>
          </a:p>
        </p:txBody>
      </p:sp>
      <p:sp>
        <p:nvSpPr>
          <p:cNvPr id="39939" name="內容版面配置區 2">
            <a:extLst>
              <a:ext uri="{FF2B5EF4-FFF2-40B4-BE49-F238E27FC236}">
                <a16:creationId xmlns:a16="http://schemas.microsoft.com/office/drawing/2014/main" id="{842E3E09-7DD1-4F99-9454-4B6C4412D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zh-TW"/>
              <a:t>left</a:t>
            </a:r>
            <a:r>
              <a:rPr lang="zh-TW" altLang="en-US"/>
              <a:t>：靠左對齊。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right</a:t>
            </a:r>
            <a:r>
              <a:rPr lang="zh-TW" altLang="en-US"/>
              <a:t>：靠右對齊。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center</a:t>
            </a:r>
            <a:r>
              <a:rPr lang="zh-TW" altLang="en-US"/>
              <a:t>：置中。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justify</a:t>
            </a:r>
            <a:r>
              <a:rPr lang="zh-TW" altLang="en-US"/>
              <a:t>：左、右對齊。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start  (</a:t>
            </a:r>
            <a:r>
              <a:rPr lang="zh-TW" altLang="en-US"/>
              <a:t>預設值</a:t>
            </a:r>
            <a:r>
              <a:rPr lang="en-US" altLang="zh-TW"/>
              <a:t>)  </a:t>
            </a:r>
            <a:r>
              <a:rPr lang="zh-TW" altLang="en-US"/>
              <a:t>或  </a:t>
            </a:r>
            <a:r>
              <a:rPr lang="en-US" altLang="zh-TW"/>
              <a:t>end</a:t>
            </a:r>
            <a:r>
              <a:rPr lang="zh-TW" altLang="en-US"/>
              <a:t>：依語系的文字方向而定</a:t>
            </a:r>
            <a:r>
              <a:rPr lang="en-US" altLang="zh-TW"/>
              <a:t>,  </a:t>
            </a:r>
            <a:r>
              <a:rPr lang="zh-TW" altLang="en-US"/>
              <a:t>使用由左至右的語系時</a:t>
            </a:r>
            <a:r>
              <a:rPr lang="en-US" altLang="zh-TW"/>
              <a:t>, start  </a:t>
            </a:r>
            <a:r>
              <a:rPr lang="zh-TW" altLang="en-US"/>
              <a:t>表示左邊</a:t>
            </a:r>
            <a:r>
              <a:rPr lang="en-US" altLang="zh-TW"/>
              <a:t>,  end  </a:t>
            </a:r>
            <a:r>
              <a:rPr lang="zh-TW" altLang="en-US"/>
              <a:t>表示右邊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1376025-CCD7-4861-A0BF-F261B6924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37</a:t>
            </a:fld>
            <a:endParaRPr lang="zh-TW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標題 1">
            <a:extLst>
              <a:ext uri="{FF2B5EF4-FFF2-40B4-BE49-F238E27FC236}">
                <a16:creationId xmlns:a16="http://schemas.microsoft.com/office/drawing/2014/main" id="{4F79A2AD-C5A6-4CC7-8FC9-FB0D6C22BA7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zh-TW" sz="4400" b="0">
                <a:ln>
                  <a:noFill/>
                </a:ln>
                <a:effectLst/>
              </a:rPr>
              <a:t>文字對齊方式</a:t>
            </a:r>
            <a:endParaRPr lang="en-US" altLang="zh-TW" sz="4400" b="0">
              <a:ln>
                <a:noFill/>
              </a:ln>
              <a:effectLst/>
            </a:endParaRP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E10C051-A721-444D-9571-0FCCD3951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64" name="Picture 4">
            <a:extLst>
              <a:ext uri="{FF2B5EF4-FFF2-40B4-BE49-F238E27FC236}">
                <a16:creationId xmlns:a16="http://schemas.microsoft.com/office/drawing/2014/main" id="{51CFE55B-BEC0-44B9-A060-AEEB6B3F9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9" y="1600200"/>
            <a:ext cx="8848725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8263992-2A27-423C-9134-C49E48710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38</a:t>
            </a:fld>
            <a:endParaRPr lang="zh-TW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標題 1">
            <a:extLst>
              <a:ext uri="{FF2B5EF4-FFF2-40B4-BE49-F238E27FC236}">
                <a16:creationId xmlns:a16="http://schemas.microsoft.com/office/drawing/2014/main" id="{F22461A3-6737-4C4A-9FA2-EA74445BB05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zh-TW" sz="4400" b="0">
                <a:ln>
                  <a:noFill/>
                </a:ln>
                <a:effectLst/>
              </a:rPr>
              <a:t>文字對齊方式</a:t>
            </a:r>
            <a:endParaRPr lang="en-US" altLang="zh-TW" sz="4400" b="0">
              <a:ln>
                <a:noFill/>
              </a:ln>
              <a:effectLst/>
            </a:endParaRP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01B1DBC-B6B2-43D0-9802-C407225A6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1988" name="Picture 5">
            <a:extLst>
              <a:ext uri="{FF2B5EF4-FFF2-40B4-BE49-F238E27FC236}">
                <a16:creationId xmlns:a16="http://schemas.microsoft.com/office/drawing/2014/main" id="{90E612FE-5F3F-4444-9C25-FB8011157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1" y="1901825"/>
            <a:ext cx="8912225" cy="309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BEF1709-D849-4C62-BF64-EAB5A2105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39</a:t>
            </a:fld>
            <a:endParaRPr lang="zh-TW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標題 1">
            <a:extLst>
              <a:ext uri="{FF2B5EF4-FFF2-40B4-BE49-F238E27FC236}">
                <a16:creationId xmlns:a16="http://schemas.microsoft.com/office/drawing/2014/main" id="{B4369749-7248-486B-B279-9BF6A67D4D4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 b="0">
                <a:ln>
                  <a:noFill/>
                </a:ln>
                <a:effectLst/>
              </a:rPr>
              <a:t>6-1 </a:t>
            </a:r>
            <a:r>
              <a:rPr lang="zh-TW" altLang="en-US" sz="4400" b="0">
                <a:ln>
                  <a:noFill/>
                </a:ln>
                <a:effectLst/>
              </a:rPr>
              <a:t>在網頁中加入 </a:t>
            </a:r>
            <a:r>
              <a:rPr lang="en-US" altLang="zh-TW" sz="4400" b="0">
                <a:ln>
                  <a:noFill/>
                </a:ln>
                <a:effectLst/>
              </a:rPr>
              <a:t>CSS </a:t>
            </a:r>
            <a:r>
              <a:rPr lang="zh-TW" altLang="en-US" sz="4400" b="0">
                <a:ln>
                  <a:noFill/>
                </a:ln>
                <a:effectLst/>
              </a:rPr>
              <a:t>樣式</a:t>
            </a:r>
          </a:p>
        </p:txBody>
      </p:sp>
      <p:sp>
        <p:nvSpPr>
          <p:cNvPr id="6147" name="內容版面配置區 2">
            <a:extLst>
              <a:ext uri="{FF2B5EF4-FFF2-40B4-BE49-F238E27FC236}">
                <a16:creationId xmlns:a16="http://schemas.microsoft.com/office/drawing/2014/main" id="{38EBE372-26BB-4205-86EE-A3B2F3451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zh-TW"/>
              <a:t>1. </a:t>
            </a:r>
            <a:r>
              <a:rPr lang="zh-TW" altLang="en-US"/>
              <a:t>用 </a:t>
            </a:r>
            <a:r>
              <a:rPr lang="en-US" altLang="zh-TW"/>
              <a:t>style </a:t>
            </a:r>
            <a:r>
              <a:rPr lang="zh-TW" altLang="en-US"/>
              <a:t>元素定義內嵌 </a:t>
            </a:r>
            <a:r>
              <a:rPr lang="en-US" altLang="zh-TW"/>
              <a:t>CSS </a:t>
            </a:r>
            <a:r>
              <a:rPr lang="zh-TW" altLang="en-US"/>
              <a:t>樣式</a:t>
            </a:r>
          </a:p>
        </p:txBody>
      </p:sp>
      <p:pic>
        <p:nvPicPr>
          <p:cNvPr id="6148" name="Picture 5">
            <a:extLst>
              <a:ext uri="{FF2B5EF4-FFF2-40B4-BE49-F238E27FC236}">
                <a16:creationId xmlns:a16="http://schemas.microsoft.com/office/drawing/2014/main" id="{E8E2A656-9EA2-4A05-B9E1-76889E4C7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4" y="2219325"/>
            <a:ext cx="8029575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E95BDB5-C8F2-4D57-9CD7-5166E9A60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標題 1">
            <a:extLst>
              <a:ext uri="{FF2B5EF4-FFF2-40B4-BE49-F238E27FC236}">
                <a16:creationId xmlns:a16="http://schemas.microsoft.com/office/drawing/2014/main" id="{6C7F2E7F-7B0A-4CE8-B626-3BE181F1178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zh-TW" sz="4400" b="0">
                <a:ln>
                  <a:noFill/>
                </a:ln>
                <a:effectLst/>
              </a:rPr>
              <a:t>文字的顏色</a:t>
            </a:r>
            <a:endParaRPr lang="en-US" altLang="zh-TW" sz="4400" b="0">
              <a:ln>
                <a:noFill/>
              </a:ln>
              <a:effectLst/>
            </a:endParaRPr>
          </a:p>
        </p:txBody>
      </p:sp>
      <p:sp>
        <p:nvSpPr>
          <p:cNvPr id="43011" name="內容版面配置區 2">
            <a:extLst>
              <a:ext uri="{FF2B5EF4-FFF2-40B4-BE49-F238E27FC236}">
                <a16:creationId xmlns:a16="http://schemas.microsoft.com/office/drawing/2014/main" id="{F7FA6436-F2A0-4A6C-B6F1-186FFBF67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zh-TW" altLang="en-US"/>
              <a:t>顏色名稱：以預先定義的名稱來指定顏色</a:t>
            </a:r>
          </a:p>
        </p:txBody>
      </p:sp>
      <p:pic>
        <p:nvPicPr>
          <p:cNvPr id="43012" name="Picture 5">
            <a:extLst>
              <a:ext uri="{FF2B5EF4-FFF2-40B4-BE49-F238E27FC236}">
                <a16:creationId xmlns:a16="http://schemas.microsoft.com/office/drawing/2014/main" id="{ACD5C2C0-C51E-407E-AADA-D94C601F3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439" y="2060576"/>
            <a:ext cx="3856037" cy="460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D18A5B4-F93A-4A5B-8CC1-E011CFE32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40</a:t>
            </a:fld>
            <a:endParaRPr lang="zh-TW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標題 1">
            <a:extLst>
              <a:ext uri="{FF2B5EF4-FFF2-40B4-BE49-F238E27FC236}">
                <a16:creationId xmlns:a16="http://schemas.microsoft.com/office/drawing/2014/main" id="{BFEE3AD4-E747-45C9-9A91-D7EC008F6ED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zh-TW" sz="4400" b="0">
                <a:ln>
                  <a:noFill/>
                </a:ln>
                <a:effectLst/>
              </a:rPr>
              <a:t>文字的顏色</a:t>
            </a:r>
            <a:endParaRPr lang="en-US" altLang="zh-TW" sz="4400" b="0">
              <a:ln>
                <a:noFill/>
              </a:ln>
              <a:effectLst/>
            </a:endParaRPr>
          </a:p>
        </p:txBody>
      </p:sp>
      <p:sp>
        <p:nvSpPr>
          <p:cNvPr id="44035" name="內容版面配置區 2">
            <a:extLst>
              <a:ext uri="{FF2B5EF4-FFF2-40B4-BE49-F238E27FC236}">
                <a16:creationId xmlns:a16="http://schemas.microsoft.com/office/drawing/2014/main" id="{1F9DE025-6784-431E-B34F-425B75431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zh-TW"/>
              <a:t>16  </a:t>
            </a:r>
            <a:r>
              <a:rPr lang="zh-TW" altLang="en-US"/>
              <a:t>進位顏色值：將紅綠藍  </a:t>
            </a:r>
            <a:r>
              <a:rPr lang="en-US" altLang="zh-TW"/>
              <a:t>3  </a:t>
            </a:r>
            <a:r>
              <a:rPr lang="zh-TW" altLang="en-US"/>
              <a:t>原色都從  </a:t>
            </a:r>
            <a:r>
              <a:rPr lang="en-US" altLang="zh-TW"/>
              <a:t>0</a:t>
            </a:r>
            <a:r>
              <a:rPr lang="zh-TW" altLang="en-US"/>
              <a:t>～</a:t>
            </a:r>
            <a:r>
              <a:rPr lang="en-US" altLang="zh-TW"/>
              <a:t>255  </a:t>
            </a:r>
            <a:r>
              <a:rPr lang="zh-TW" altLang="en-US"/>
              <a:t>劃分為  </a:t>
            </a:r>
            <a:r>
              <a:rPr lang="en-US" altLang="zh-TW"/>
              <a:t>256  </a:t>
            </a:r>
            <a:r>
              <a:rPr lang="zh-TW" altLang="en-US"/>
              <a:t>級然後以紅綠藍個別強度的  </a:t>
            </a:r>
            <a:r>
              <a:rPr lang="en-US" altLang="zh-TW"/>
              <a:t>16  </a:t>
            </a:r>
            <a:r>
              <a:rPr lang="zh-TW" altLang="en-US"/>
              <a:t>進位值表示顏色。</a:t>
            </a:r>
          </a:p>
        </p:txBody>
      </p:sp>
      <p:pic>
        <p:nvPicPr>
          <p:cNvPr id="44036" name="Picture 5">
            <a:extLst>
              <a:ext uri="{FF2B5EF4-FFF2-40B4-BE49-F238E27FC236}">
                <a16:creationId xmlns:a16="http://schemas.microsoft.com/office/drawing/2014/main" id="{D6EBFF28-FBCD-4DB4-B023-E50ACD9DC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4" y="3429000"/>
            <a:ext cx="6124575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7E6625B-ABF2-4C2B-AD38-F7709AB6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41</a:t>
            </a:fld>
            <a:endParaRPr lang="zh-TW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標題 1">
            <a:extLst>
              <a:ext uri="{FF2B5EF4-FFF2-40B4-BE49-F238E27FC236}">
                <a16:creationId xmlns:a16="http://schemas.microsoft.com/office/drawing/2014/main" id="{E635EDD9-F774-4EF3-A171-EC5DFD11C59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zh-TW" sz="4400" b="0">
                <a:ln>
                  <a:noFill/>
                </a:ln>
                <a:effectLst/>
              </a:rPr>
              <a:t>文字的顏色</a:t>
            </a:r>
            <a:endParaRPr lang="en-US" altLang="zh-TW" sz="4400" b="0">
              <a:ln>
                <a:noFill/>
              </a:ln>
              <a:effectLst/>
            </a:endParaRPr>
          </a:p>
        </p:txBody>
      </p:sp>
      <p:sp>
        <p:nvSpPr>
          <p:cNvPr id="45059" name="內容版面配置區 2">
            <a:extLst>
              <a:ext uri="{FF2B5EF4-FFF2-40B4-BE49-F238E27FC236}">
                <a16:creationId xmlns:a16="http://schemas.microsoft.com/office/drawing/2014/main" id="{CD597215-94A8-4AA7-9FA0-83EEFA1A2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zh-TW"/>
              <a:t>呼叫函式計算顏色值：在 CSS 中, 已定義一些可立即使用的程式功能, 稱為函式(function), 以適當的參數呼叫 (call) 函式, 它就會執行計算並產生我們所要的結果。</a:t>
            </a:r>
            <a:endParaRPr lang="zh-TW" altLang="en-US"/>
          </a:p>
        </p:txBody>
      </p:sp>
      <p:pic>
        <p:nvPicPr>
          <p:cNvPr id="45060" name="Picture 5">
            <a:extLst>
              <a:ext uri="{FF2B5EF4-FFF2-40B4-BE49-F238E27FC236}">
                <a16:creationId xmlns:a16="http://schemas.microsoft.com/office/drawing/2014/main" id="{EFA665EE-37F5-4D84-A0D3-7D972F828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101" y="3357564"/>
            <a:ext cx="8601075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EE8FD06-C951-4AEE-ABDA-4E2286310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42</a:t>
            </a:fld>
            <a:endParaRPr lang="zh-TW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標題 1">
            <a:extLst>
              <a:ext uri="{FF2B5EF4-FFF2-40B4-BE49-F238E27FC236}">
                <a16:creationId xmlns:a16="http://schemas.microsoft.com/office/drawing/2014/main" id="{ACF90667-BEBF-4CD8-A21C-7B85E5886B7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 b="0">
                <a:ln>
                  <a:noFill/>
                </a:ln>
                <a:effectLst/>
              </a:rPr>
              <a:t>6-4 CSS </a:t>
            </a:r>
            <a:r>
              <a:rPr lang="zh-TW" altLang="en-US" sz="4400" b="0">
                <a:ln>
                  <a:noFill/>
                </a:ln>
                <a:effectLst/>
              </a:rPr>
              <a:t>背景效果</a:t>
            </a:r>
          </a:p>
        </p:txBody>
      </p:sp>
      <p:sp>
        <p:nvSpPr>
          <p:cNvPr id="46083" name="內容版面配置區 2">
            <a:extLst>
              <a:ext uri="{FF2B5EF4-FFF2-40B4-BE49-F238E27FC236}">
                <a16:creationId xmlns:a16="http://schemas.microsoft.com/office/drawing/2014/main" id="{3B37A7E7-6620-4CBE-846D-2D9006ABE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zh-TW" altLang="en-US"/>
              <a:t>設定背景顏色與圖案</a:t>
            </a:r>
          </a:p>
          <a:p>
            <a:pPr eaLnBrk="1" hangingPunct="1">
              <a:buClr>
                <a:srgbClr val="00B0F0"/>
              </a:buClr>
            </a:pPr>
            <a:endParaRPr lang="zh-TW" altLang="en-US"/>
          </a:p>
        </p:txBody>
      </p:sp>
      <p:grpSp>
        <p:nvGrpSpPr>
          <p:cNvPr id="46084" name="Group 6">
            <a:extLst>
              <a:ext uri="{FF2B5EF4-FFF2-40B4-BE49-F238E27FC236}">
                <a16:creationId xmlns:a16="http://schemas.microsoft.com/office/drawing/2014/main" id="{F3E2E9CF-055C-47CC-BBC1-0644C6270348}"/>
              </a:ext>
            </a:extLst>
          </p:cNvPr>
          <p:cNvGrpSpPr>
            <a:grpSpLocks/>
          </p:cNvGrpSpPr>
          <p:nvPr/>
        </p:nvGrpSpPr>
        <p:grpSpPr bwMode="auto">
          <a:xfrm>
            <a:off x="2208214" y="2205038"/>
            <a:ext cx="7324725" cy="2806700"/>
            <a:chOff x="431" y="1389"/>
            <a:chExt cx="4614" cy="1768"/>
          </a:xfrm>
        </p:grpSpPr>
        <p:pic>
          <p:nvPicPr>
            <p:cNvPr id="46085" name="Picture 4">
              <a:extLst>
                <a:ext uri="{FF2B5EF4-FFF2-40B4-BE49-F238E27FC236}">
                  <a16:creationId xmlns:a16="http://schemas.microsoft.com/office/drawing/2014/main" id="{E586D2DC-7793-4794-A113-8BA2A6FBC7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" y="1389"/>
              <a:ext cx="4614" cy="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6086" name="Picture 5">
              <a:extLst>
                <a:ext uri="{FF2B5EF4-FFF2-40B4-BE49-F238E27FC236}">
                  <a16:creationId xmlns:a16="http://schemas.microsoft.com/office/drawing/2014/main" id="{B9A873E3-FED7-4CCD-94B4-2BD4E70305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" y="2341"/>
              <a:ext cx="4452" cy="8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AF8EB21-AA8D-41E0-94FF-B62206719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43</a:t>
            </a:fld>
            <a:endParaRPr lang="zh-TW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標題 1">
            <a:extLst>
              <a:ext uri="{FF2B5EF4-FFF2-40B4-BE49-F238E27FC236}">
                <a16:creationId xmlns:a16="http://schemas.microsoft.com/office/drawing/2014/main" id="{25AF33AB-892D-4AD7-8819-C01AB8726D0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 b="0">
                <a:ln>
                  <a:noFill/>
                </a:ln>
                <a:effectLst/>
              </a:rPr>
              <a:t>設定背景顏色與圖案</a:t>
            </a:r>
          </a:p>
        </p:txBody>
      </p:sp>
      <p:sp>
        <p:nvSpPr>
          <p:cNvPr id="47107" name="內容版面配置區 2">
            <a:extLst>
              <a:ext uri="{FF2B5EF4-FFF2-40B4-BE49-F238E27FC236}">
                <a16:creationId xmlns:a16="http://schemas.microsoft.com/office/drawing/2014/main" id="{38401000-F9BF-4047-936C-24A745C48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</p:txBody>
      </p:sp>
      <p:grpSp>
        <p:nvGrpSpPr>
          <p:cNvPr id="47108" name="Group 9">
            <a:extLst>
              <a:ext uri="{FF2B5EF4-FFF2-40B4-BE49-F238E27FC236}">
                <a16:creationId xmlns:a16="http://schemas.microsoft.com/office/drawing/2014/main" id="{1890AD68-8F1C-47CB-A631-81EC9C65B7F8}"/>
              </a:ext>
            </a:extLst>
          </p:cNvPr>
          <p:cNvGrpSpPr>
            <a:grpSpLocks/>
          </p:cNvGrpSpPr>
          <p:nvPr/>
        </p:nvGrpSpPr>
        <p:grpSpPr bwMode="auto">
          <a:xfrm>
            <a:off x="1635125" y="2060576"/>
            <a:ext cx="8853488" cy="3783013"/>
            <a:chOff x="70" y="1298"/>
            <a:chExt cx="5577" cy="2383"/>
          </a:xfrm>
        </p:grpSpPr>
        <p:pic>
          <p:nvPicPr>
            <p:cNvPr id="47109" name="Picture 7">
              <a:extLst>
                <a:ext uri="{FF2B5EF4-FFF2-40B4-BE49-F238E27FC236}">
                  <a16:creationId xmlns:a16="http://schemas.microsoft.com/office/drawing/2014/main" id="{84CD3F18-625E-4F89-AF09-F8CCA53006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" y="1298"/>
              <a:ext cx="4608" cy="8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7110" name="Picture 8">
              <a:extLst>
                <a:ext uri="{FF2B5EF4-FFF2-40B4-BE49-F238E27FC236}">
                  <a16:creationId xmlns:a16="http://schemas.microsoft.com/office/drawing/2014/main" id="{790BC652-6561-4D1A-8941-2AEA13051D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" y="2251"/>
              <a:ext cx="5577" cy="14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DBAFF99-7FC2-4199-B2A4-8B9ADE70E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44</a:t>
            </a:fld>
            <a:endParaRPr lang="zh-TW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標題 1">
            <a:extLst>
              <a:ext uri="{FF2B5EF4-FFF2-40B4-BE49-F238E27FC236}">
                <a16:creationId xmlns:a16="http://schemas.microsoft.com/office/drawing/2014/main" id="{2BAD86D3-7F60-4AD4-BF73-1550E3AF1D0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 b="0">
                <a:ln>
                  <a:noFill/>
                </a:ln>
                <a:effectLst/>
              </a:rPr>
              <a:t>設定背景顏色與圖案</a:t>
            </a:r>
          </a:p>
        </p:txBody>
      </p:sp>
      <p:sp>
        <p:nvSpPr>
          <p:cNvPr id="48131" name="內容版面配置區 2">
            <a:extLst>
              <a:ext uri="{FF2B5EF4-FFF2-40B4-BE49-F238E27FC236}">
                <a16:creationId xmlns:a16="http://schemas.microsoft.com/office/drawing/2014/main" id="{39F18E02-75D8-42BC-84C3-56BCB8AFC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zh-TW"/>
              <a:t>no-repeat </a:t>
            </a:r>
            <a:r>
              <a:rPr lang="zh-TW" altLang="en-US"/>
              <a:t>：不重複顯示。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repeat-x  </a:t>
            </a:r>
            <a:r>
              <a:rPr lang="zh-TW" altLang="en-US"/>
              <a:t>：沿 </a:t>
            </a:r>
            <a:r>
              <a:rPr lang="en-US" altLang="zh-TW"/>
              <a:t>X </a:t>
            </a:r>
            <a:r>
              <a:rPr lang="zh-TW" altLang="en-US"/>
              <a:t>軸方向 </a:t>
            </a:r>
            <a:r>
              <a:rPr lang="en-US" altLang="zh-TW"/>
              <a:t>(</a:t>
            </a:r>
            <a:r>
              <a:rPr lang="zh-TW" altLang="en-US"/>
              <a:t>橫向</a:t>
            </a:r>
            <a:r>
              <a:rPr lang="en-US" altLang="zh-TW"/>
              <a:t>) </a:t>
            </a:r>
            <a:r>
              <a:rPr lang="zh-TW" altLang="en-US"/>
              <a:t>重複。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repeat-y  </a:t>
            </a:r>
            <a:r>
              <a:rPr lang="zh-TW" altLang="en-US"/>
              <a:t>：沿 </a:t>
            </a:r>
            <a:r>
              <a:rPr lang="en-US" altLang="zh-TW"/>
              <a:t>Y </a:t>
            </a:r>
            <a:r>
              <a:rPr lang="zh-TW" altLang="en-US"/>
              <a:t>軸方向 </a:t>
            </a:r>
            <a:r>
              <a:rPr lang="en-US" altLang="zh-TW"/>
              <a:t>(</a:t>
            </a:r>
            <a:r>
              <a:rPr lang="zh-TW" altLang="en-US"/>
              <a:t>縱向</a:t>
            </a:r>
            <a:r>
              <a:rPr lang="en-US" altLang="zh-TW"/>
              <a:t>) </a:t>
            </a:r>
            <a:r>
              <a:rPr lang="zh-TW" altLang="en-US"/>
              <a:t>重複。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repeat  </a:t>
            </a:r>
            <a:r>
              <a:rPr lang="zh-TW" altLang="en-US"/>
              <a:t>：沿 </a:t>
            </a:r>
            <a:r>
              <a:rPr lang="en-US" altLang="zh-TW"/>
              <a:t>X</a:t>
            </a:r>
            <a:r>
              <a:rPr lang="zh-TW" altLang="en-US"/>
              <a:t>、</a:t>
            </a:r>
            <a:r>
              <a:rPr lang="en-US" altLang="zh-TW"/>
              <a:t>Y </a:t>
            </a:r>
            <a:r>
              <a:rPr lang="zh-TW" altLang="en-US"/>
              <a:t>軸方向重複 </a:t>
            </a:r>
            <a:r>
              <a:rPr lang="en-US" altLang="zh-TW"/>
              <a:t>(</a:t>
            </a:r>
            <a:r>
              <a:rPr lang="zh-TW" altLang="en-US"/>
              <a:t>預設值</a:t>
            </a:r>
            <a:r>
              <a:rPr lang="en-US" altLang="zh-TW"/>
              <a:t>)</a:t>
            </a:r>
            <a:r>
              <a:rPr lang="zh-TW" altLang="en-US"/>
              <a:t>。</a:t>
            </a:r>
          </a:p>
          <a:p>
            <a:pPr eaLnBrk="1" hangingPunct="1">
              <a:buClr>
                <a:srgbClr val="00B0F0"/>
              </a:buClr>
            </a:pPr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F036095-4AC4-4797-863D-39FC677E5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45</a:t>
            </a:fld>
            <a:endParaRPr lang="zh-TW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標題 1">
            <a:extLst>
              <a:ext uri="{FF2B5EF4-FFF2-40B4-BE49-F238E27FC236}">
                <a16:creationId xmlns:a16="http://schemas.microsoft.com/office/drawing/2014/main" id="{1E405C91-C6E6-4F38-91B4-5D72F1FFE00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 b="0">
                <a:ln>
                  <a:noFill/>
                </a:ln>
                <a:effectLst/>
              </a:rPr>
              <a:t>設定背景顏色與圖案</a:t>
            </a:r>
          </a:p>
        </p:txBody>
      </p:sp>
      <p:sp>
        <p:nvSpPr>
          <p:cNvPr id="49155" name="內容版面配置區 2">
            <a:extLst>
              <a:ext uri="{FF2B5EF4-FFF2-40B4-BE49-F238E27FC236}">
                <a16:creationId xmlns:a16="http://schemas.microsoft.com/office/drawing/2014/main" id="{36BEAA44-37B3-4833-B5F4-45699CDB5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</p:txBody>
      </p:sp>
      <p:pic>
        <p:nvPicPr>
          <p:cNvPr id="49156" name="Picture 4">
            <a:extLst>
              <a:ext uri="{FF2B5EF4-FFF2-40B4-BE49-F238E27FC236}">
                <a16:creationId xmlns:a16="http://schemas.microsoft.com/office/drawing/2014/main" id="{6FE300CD-37E4-4AD0-9401-1C6184E9F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1484313"/>
            <a:ext cx="7488238" cy="522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CFC5A6E-62D9-45E6-A571-03E03343F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46</a:t>
            </a:fld>
            <a:endParaRPr lang="zh-TW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標題 1">
            <a:extLst>
              <a:ext uri="{FF2B5EF4-FFF2-40B4-BE49-F238E27FC236}">
                <a16:creationId xmlns:a16="http://schemas.microsoft.com/office/drawing/2014/main" id="{75BBF229-C3A7-4932-ABBB-7EAC111D4C7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 b="0">
                <a:ln>
                  <a:noFill/>
                </a:ln>
                <a:effectLst/>
              </a:rPr>
              <a:t>背景圖案的顯示位置</a:t>
            </a:r>
          </a:p>
        </p:txBody>
      </p:sp>
      <p:sp>
        <p:nvSpPr>
          <p:cNvPr id="50179" name="內容版面配置區 2">
            <a:extLst>
              <a:ext uri="{FF2B5EF4-FFF2-40B4-BE49-F238E27FC236}">
                <a16:creationId xmlns:a16="http://schemas.microsoft.com/office/drawing/2014/main" id="{9172F960-113F-47C3-ADC1-E2A88EAE9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zh-TW" altLang="en-US"/>
              <a:t>位置名稱：以  </a:t>
            </a:r>
            <a:r>
              <a:rPr lang="en-US" altLang="zh-TW"/>
              <a:t>left  (</a:t>
            </a:r>
            <a:r>
              <a:rPr lang="zh-TW" altLang="en-US"/>
              <a:t>左</a:t>
            </a:r>
            <a:r>
              <a:rPr lang="en-US" altLang="zh-TW"/>
              <a:t>)</a:t>
            </a:r>
            <a:r>
              <a:rPr lang="zh-TW" altLang="en-US"/>
              <a:t>、</a:t>
            </a:r>
            <a:r>
              <a:rPr lang="en-US" altLang="zh-TW"/>
              <a:t>center  (</a:t>
            </a:r>
            <a:r>
              <a:rPr lang="zh-TW" altLang="en-US"/>
              <a:t>中</a:t>
            </a:r>
            <a:r>
              <a:rPr lang="en-US" altLang="zh-TW"/>
              <a:t>)</a:t>
            </a:r>
            <a:r>
              <a:rPr lang="zh-TW" altLang="en-US"/>
              <a:t>、</a:t>
            </a:r>
            <a:r>
              <a:rPr lang="en-US" altLang="zh-TW"/>
              <a:t>right  (</a:t>
            </a:r>
            <a:r>
              <a:rPr lang="zh-TW" altLang="en-US"/>
              <a:t>右</a:t>
            </a:r>
            <a:r>
              <a:rPr lang="en-US" altLang="zh-TW"/>
              <a:t>)  </a:t>
            </a:r>
            <a:r>
              <a:rPr lang="zh-TW" altLang="en-US"/>
              <a:t>表示水平方向位置</a:t>
            </a:r>
            <a:r>
              <a:rPr lang="en-US" altLang="zh-TW"/>
              <a:t>,  top (</a:t>
            </a:r>
            <a:r>
              <a:rPr lang="zh-TW" altLang="en-US"/>
              <a:t>上</a:t>
            </a:r>
            <a:r>
              <a:rPr lang="en-US" altLang="zh-TW"/>
              <a:t>)</a:t>
            </a:r>
            <a:r>
              <a:rPr lang="zh-TW" altLang="en-US"/>
              <a:t>、</a:t>
            </a:r>
            <a:r>
              <a:rPr lang="en-US" altLang="zh-TW"/>
              <a:t>center (</a:t>
            </a:r>
            <a:r>
              <a:rPr lang="zh-TW" altLang="en-US"/>
              <a:t>中</a:t>
            </a:r>
            <a:r>
              <a:rPr lang="en-US" altLang="zh-TW"/>
              <a:t>)</a:t>
            </a:r>
            <a:r>
              <a:rPr lang="zh-TW" altLang="en-US"/>
              <a:t>、</a:t>
            </a:r>
            <a:r>
              <a:rPr lang="en-US" altLang="zh-TW"/>
              <a:t>bottom (</a:t>
            </a:r>
            <a:r>
              <a:rPr lang="zh-TW" altLang="en-US"/>
              <a:t>下</a:t>
            </a:r>
            <a:r>
              <a:rPr lang="en-US" altLang="zh-TW"/>
              <a:t>) </a:t>
            </a:r>
            <a:r>
              <a:rPr lang="zh-TW" altLang="en-US"/>
              <a:t>表示垂直方向位置。</a:t>
            </a:r>
          </a:p>
          <a:p>
            <a:pPr eaLnBrk="1" hangingPunct="1">
              <a:buClr>
                <a:srgbClr val="00B0F0"/>
              </a:buClr>
            </a:pPr>
            <a:r>
              <a:rPr lang="zh-TW" altLang="en-US"/>
              <a:t>百分比值：將版面由左到右、由上到下都劃分成 </a:t>
            </a:r>
            <a:r>
              <a:rPr lang="en-US" altLang="zh-TW"/>
              <a:t>100 </a:t>
            </a:r>
            <a:r>
              <a:rPr lang="zh-TW" altLang="en-US"/>
              <a:t>等分</a:t>
            </a:r>
            <a:r>
              <a:rPr lang="en-US" altLang="zh-TW"/>
              <a:t>, </a:t>
            </a:r>
            <a:r>
              <a:rPr lang="zh-TW" altLang="en-US"/>
              <a:t>再用 </a:t>
            </a:r>
            <a:r>
              <a:rPr lang="en-US" altLang="zh-TW"/>
              <a:t>0</a:t>
            </a:r>
            <a:r>
              <a:rPr lang="zh-TW" altLang="en-US"/>
              <a:t>～</a:t>
            </a:r>
            <a:r>
              <a:rPr lang="en-US" altLang="zh-TW"/>
              <a:t>100% </a:t>
            </a:r>
            <a:r>
              <a:rPr lang="zh-TW" altLang="en-US"/>
              <a:t>表示位置</a:t>
            </a:r>
          </a:p>
          <a:p>
            <a:pPr eaLnBrk="1" hangingPunct="1">
              <a:buClr>
                <a:srgbClr val="00B0F0"/>
              </a:buClr>
            </a:pPr>
            <a:r>
              <a:rPr lang="zh-TW" altLang="en-US"/>
              <a:t>尺寸：也就是用本章前面介紹過的  </a:t>
            </a:r>
            <a:r>
              <a:rPr lang="en-US" altLang="zh-TW"/>
              <a:t>px</a:t>
            </a:r>
            <a:r>
              <a:rPr lang="zh-TW" altLang="en-US"/>
              <a:t>、</a:t>
            </a:r>
            <a:r>
              <a:rPr lang="en-US" altLang="zh-TW"/>
              <a:t>cm  </a:t>
            </a:r>
            <a:r>
              <a:rPr lang="zh-TW" altLang="en-US"/>
              <a:t>等單位明確指定位置</a:t>
            </a:r>
          </a:p>
          <a:p>
            <a:pPr eaLnBrk="1" hangingPunct="1">
              <a:buClr>
                <a:srgbClr val="00B0F0"/>
              </a:buClr>
            </a:pPr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84E6430-9615-4B69-8D34-21E69A755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47</a:t>
            </a:fld>
            <a:endParaRPr lang="zh-TW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標題 1">
            <a:extLst>
              <a:ext uri="{FF2B5EF4-FFF2-40B4-BE49-F238E27FC236}">
                <a16:creationId xmlns:a16="http://schemas.microsoft.com/office/drawing/2014/main" id="{EACB3AA4-172F-4E3A-BA90-E0FB85220EE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 b="0">
                <a:ln>
                  <a:noFill/>
                </a:ln>
                <a:effectLst/>
              </a:rPr>
              <a:t>背景圖案的顯示位置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1687685-BD66-474A-84AF-F8F00D923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04" name="Picture 4">
            <a:extLst>
              <a:ext uri="{FF2B5EF4-FFF2-40B4-BE49-F238E27FC236}">
                <a16:creationId xmlns:a16="http://schemas.microsoft.com/office/drawing/2014/main" id="{DA4DE334-2BC9-4002-9078-589684989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9" y="1538288"/>
            <a:ext cx="8658225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7DF4282-0768-4BDF-B709-480F049E2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48</a:t>
            </a:fld>
            <a:endParaRPr lang="zh-TW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標題 1">
            <a:extLst>
              <a:ext uri="{FF2B5EF4-FFF2-40B4-BE49-F238E27FC236}">
                <a16:creationId xmlns:a16="http://schemas.microsoft.com/office/drawing/2014/main" id="{A8B0E907-DC77-4A51-BE58-BE9E98033D1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 b="0">
                <a:ln>
                  <a:noFill/>
                </a:ln>
                <a:effectLst/>
              </a:rPr>
              <a:t>背景圖案的顯示位置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FDE1AD0-A5B5-424C-8CD7-441E4DAFF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2228" name="Picture 5">
            <a:extLst>
              <a:ext uri="{FF2B5EF4-FFF2-40B4-BE49-F238E27FC236}">
                <a16:creationId xmlns:a16="http://schemas.microsoft.com/office/drawing/2014/main" id="{9BE61EFF-000D-4799-872B-BEF272EFA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9" y="1924050"/>
            <a:ext cx="6791325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63E2669-A20F-451F-8A4C-035A2010E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49</a:t>
            </a:fld>
            <a:endParaRPr lang="zh-TW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標題 1">
            <a:extLst>
              <a:ext uri="{FF2B5EF4-FFF2-40B4-BE49-F238E27FC236}">
                <a16:creationId xmlns:a16="http://schemas.microsoft.com/office/drawing/2014/main" id="{2E885273-7D9C-47B2-BAA8-A60C08381F0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 b="0">
                <a:ln>
                  <a:noFill/>
                </a:ln>
                <a:effectLst/>
              </a:rPr>
              <a:t>6-1 </a:t>
            </a:r>
            <a:r>
              <a:rPr lang="zh-TW" altLang="en-US" sz="4400" b="0">
                <a:ln>
                  <a:noFill/>
                </a:ln>
                <a:effectLst/>
              </a:rPr>
              <a:t>在網頁中加入 </a:t>
            </a:r>
            <a:r>
              <a:rPr lang="en-US" altLang="zh-TW" sz="4400" b="0">
                <a:ln>
                  <a:noFill/>
                </a:ln>
                <a:effectLst/>
              </a:rPr>
              <a:t>CSS </a:t>
            </a:r>
            <a:r>
              <a:rPr lang="zh-TW" altLang="en-US" sz="4400" b="0">
                <a:ln>
                  <a:noFill/>
                </a:ln>
                <a:effectLst/>
              </a:rPr>
              <a:t>樣式</a:t>
            </a:r>
          </a:p>
        </p:txBody>
      </p:sp>
      <p:sp>
        <p:nvSpPr>
          <p:cNvPr id="7171" name="內容版面配置區 2">
            <a:extLst>
              <a:ext uri="{FF2B5EF4-FFF2-40B4-BE49-F238E27FC236}">
                <a16:creationId xmlns:a16="http://schemas.microsoft.com/office/drawing/2014/main" id="{656C2995-0641-4B86-BA22-171F1BA57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en-US">
                <a:ea typeface="新細明體" panose="02020500000000000000" pitchFamily="18" charset="-120"/>
              </a:rPr>
              <a:t>2. 在元素中使用 style 屬性</a:t>
            </a:r>
            <a:endParaRPr lang="zh-TW" altLang="en-US"/>
          </a:p>
        </p:txBody>
      </p:sp>
      <p:pic>
        <p:nvPicPr>
          <p:cNvPr id="7172" name="Picture 5">
            <a:extLst>
              <a:ext uri="{FF2B5EF4-FFF2-40B4-BE49-F238E27FC236}">
                <a16:creationId xmlns:a16="http://schemas.microsoft.com/office/drawing/2014/main" id="{5ED7D0C7-A865-4DCA-8DF9-F29D625C6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1" y="2276476"/>
            <a:ext cx="5095875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C30F960-2053-4715-A2A9-3EAB2160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標題 1">
            <a:extLst>
              <a:ext uri="{FF2B5EF4-FFF2-40B4-BE49-F238E27FC236}">
                <a16:creationId xmlns:a16="http://schemas.microsoft.com/office/drawing/2014/main" id="{A472B1BA-06EC-45B6-A153-6CDE4BD1DD0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 b="0">
                <a:ln>
                  <a:noFill/>
                </a:ln>
                <a:effectLst/>
              </a:rPr>
              <a:t>背景圖案的顯示位置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368149A-16F7-494A-8F26-6D3DA2815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3252" name="Picture 5">
            <a:extLst>
              <a:ext uri="{FF2B5EF4-FFF2-40B4-BE49-F238E27FC236}">
                <a16:creationId xmlns:a16="http://schemas.microsoft.com/office/drawing/2014/main" id="{02020201-0908-4605-B913-B14823ECA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64" y="1562100"/>
            <a:ext cx="7839075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750A554-BD2D-4D0D-9543-828E79161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50</a:t>
            </a:fld>
            <a:endParaRPr lang="zh-TW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標題 1">
            <a:extLst>
              <a:ext uri="{FF2B5EF4-FFF2-40B4-BE49-F238E27FC236}">
                <a16:creationId xmlns:a16="http://schemas.microsoft.com/office/drawing/2014/main" id="{BB550E9D-D350-468C-911E-C8A53A5386C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 b="0">
                <a:ln>
                  <a:noFill/>
                </a:ln>
                <a:effectLst/>
              </a:rPr>
              <a:t>背景圖案的顯示位置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DD2F0BF-3422-4112-AB2D-1ABE71419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4276" name="Picture 5">
            <a:extLst>
              <a:ext uri="{FF2B5EF4-FFF2-40B4-BE49-F238E27FC236}">
                <a16:creationId xmlns:a16="http://schemas.microsoft.com/office/drawing/2014/main" id="{AD75F697-E9DD-4F2B-82EA-20CE42090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4" y="1557339"/>
            <a:ext cx="6980237" cy="5138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C11C039-2EF4-448B-90D8-72F11635D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51</a:t>
            </a:fld>
            <a:endParaRPr lang="zh-TW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標題 1">
            <a:extLst>
              <a:ext uri="{FF2B5EF4-FFF2-40B4-BE49-F238E27FC236}">
                <a16:creationId xmlns:a16="http://schemas.microsoft.com/office/drawing/2014/main" id="{CF63C67A-43EF-455A-BF1E-897FB92D394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 b="0">
                <a:ln>
                  <a:noFill/>
                </a:ln>
                <a:effectLst/>
              </a:rPr>
              <a:t>背景圖案的顯示位置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7B2AF1C-5DBA-45D5-992B-FFFE6AC9F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55300" name="Group 7">
            <a:extLst>
              <a:ext uri="{FF2B5EF4-FFF2-40B4-BE49-F238E27FC236}">
                <a16:creationId xmlns:a16="http://schemas.microsoft.com/office/drawing/2014/main" id="{ACF02AE5-3D1C-4BA6-8616-648A70B39ED4}"/>
              </a:ext>
            </a:extLst>
          </p:cNvPr>
          <p:cNvGrpSpPr>
            <a:grpSpLocks/>
          </p:cNvGrpSpPr>
          <p:nvPr/>
        </p:nvGrpSpPr>
        <p:grpSpPr bwMode="auto">
          <a:xfrm>
            <a:off x="1774825" y="1052513"/>
            <a:ext cx="8712200" cy="5689600"/>
            <a:chOff x="158" y="663"/>
            <a:chExt cx="5488" cy="3584"/>
          </a:xfrm>
        </p:grpSpPr>
        <p:pic>
          <p:nvPicPr>
            <p:cNvPr id="55301" name="Picture 5">
              <a:extLst>
                <a:ext uri="{FF2B5EF4-FFF2-40B4-BE49-F238E27FC236}">
                  <a16:creationId xmlns:a16="http://schemas.microsoft.com/office/drawing/2014/main" id="{4BE1BC3E-E533-44B1-A6E2-7221B93642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" y="1132"/>
              <a:ext cx="5488" cy="3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5302" name="Picture 6">
              <a:extLst>
                <a:ext uri="{FF2B5EF4-FFF2-40B4-BE49-F238E27FC236}">
                  <a16:creationId xmlns:a16="http://schemas.microsoft.com/office/drawing/2014/main" id="{07E07FCA-D366-40DF-A464-4159A6E3BC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2" y="663"/>
              <a:ext cx="294" cy="4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492C89C-E26A-4A14-8BC4-A1EFC913C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52</a:t>
            </a:fld>
            <a:endParaRPr lang="zh-TW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標題 1">
            <a:extLst>
              <a:ext uri="{FF2B5EF4-FFF2-40B4-BE49-F238E27FC236}">
                <a16:creationId xmlns:a16="http://schemas.microsoft.com/office/drawing/2014/main" id="{A95966B2-1FC2-487F-88E0-2310F33AFCF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 b="0">
                <a:ln>
                  <a:noFill/>
                </a:ln>
                <a:effectLst/>
              </a:rPr>
              <a:t>背景圖案的顯示位置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A4B7898-459B-42C2-8DCA-B374F8860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6324" name="Picture 7">
            <a:extLst>
              <a:ext uri="{FF2B5EF4-FFF2-40B4-BE49-F238E27FC236}">
                <a16:creationId xmlns:a16="http://schemas.microsoft.com/office/drawing/2014/main" id="{4AC7F503-7BBC-45FA-A31B-E09FD0702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4" y="1484314"/>
            <a:ext cx="6480175" cy="515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E08CE11-665B-4B9E-9CBC-5024A494E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53</a:t>
            </a:fld>
            <a:endParaRPr lang="zh-TW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標題 1">
            <a:extLst>
              <a:ext uri="{FF2B5EF4-FFF2-40B4-BE49-F238E27FC236}">
                <a16:creationId xmlns:a16="http://schemas.microsoft.com/office/drawing/2014/main" id="{E75DCE88-E469-47EF-B08D-B8F4CA69B7E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 b="0" dirty="0">
                <a:ln>
                  <a:noFill/>
                </a:ln>
                <a:effectLst/>
              </a:rPr>
              <a:t>簡寫的 </a:t>
            </a:r>
            <a:r>
              <a:rPr lang="en-US" altLang="zh-TW" sz="4400" b="0" dirty="0">
                <a:ln>
                  <a:noFill/>
                </a:ln>
                <a:effectLst/>
              </a:rPr>
              <a:t>background </a:t>
            </a:r>
            <a:r>
              <a:rPr lang="zh-TW" altLang="en-US" sz="4400" b="0" dirty="0">
                <a:ln>
                  <a:noFill/>
                </a:ln>
                <a:effectLst/>
              </a:rPr>
              <a:t>屬性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38B8B4A-7996-4945-87CC-965127BFD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7348" name="Picture 6">
            <a:extLst>
              <a:ext uri="{FF2B5EF4-FFF2-40B4-BE49-F238E27FC236}">
                <a16:creationId xmlns:a16="http://schemas.microsoft.com/office/drawing/2014/main" id="{73E9EFDE-F740-4D6E-9961-9C1B3A921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0" y="2924175"/>
            <a:ext cx="8648700" cy="100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651F5F3-678B-49B4-9A3D-47ADD10D6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54</a:t>
            </a:fld>
            <a:endParaRPr lang="zh-TW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>
            <a:extLst>
              <a:ext uri="{FF2B5EF4-FFF2-40B4-BE49-F238E27FC236}">
                <a16:creationId xmlns:a16="http://schemas.microsoft.com/office/drawing/2014/main" id="{40A042D8-D041-481B-AA87-1642D2C660B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 b="0">
                <a:ln>
                  <a:noFill/>
                </a:ln>
                <a:effectLst/>
              </a:rPr>
              <a:t>6-1 </a:t>
            </a:r>
            <a:r>
              <a:rPr lang="zh-TW" altLang="en-US" sz="4400" b="0">
                <a:ln>
                  <a:noFill/>
                </a:ln>
                <a:effectLst/>
              </a:rPr>
              <a:t>在網頁中加入 </a:t>
            </a:r>
            <a:r>
              <a:rPr lang="en-US" altLang="zh-TW" sz="4400" b="0">
                <a:ln>
                  <a:noFill/>
                </a:ln>
                <a:effectLst/>
              </a:rPr>
              <a:t>CSS </a:t>
            </a:r>
            <a:r>
              <a:rPr lang="zh-TW" altLang="en-US" sz="4400" b="0">
                <a:ln>
                  <a:noFill/>
                </a:ln>
                <a:effectLst/>
              </a:rPr>
              <a:t>樣式</a:t>
            </a:r>
          </a:p>
        </p:txBody>
      </p:sp>
      <p:sp>
        <p:nvSpPr>
          <p:cNvPr id="8195" name="內容版面配置區 2">
            <a:extLst>
              <a:ext uri="{FF2B5EF4-FFF2-40B4-BE49-F238E27FC236}">
                <a16:creationId xmlns:a16="http://schemas.microsoft.com/office/drawing/2014/main" id="{F7604B01-BCC9-4656-B5A4-CF652AF3E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en-US">
                <a:ea typeface="新細明體" panose="02020500000000000000" pitchFamily="18" charset="-120"/>
              </a:rPr>
              <a:t>3. 連結外部的 CSS 檔</a:t>
            </a:r>
            <a:endParaRPr lang="zh-TW" altLang="en-US"/>
          </a:p>
        </p:txBody>
      </p:sp>
      <p:grpSp>
        <p:nvGrpSpPr>
          <p:cNvPr id="8196" name="Group 9">
            <a:extLst>
              <a:ext uri="{FF2B5EF4-FFF2-40B4-BE49-F238E27FC236}">
                <a16:creationId xmlns:a16="http://schemas.microsoft.com/office/drawing/2014/main" id="{368D13F5-100E-4353-B5E4-862E232C0A08}"/>
              </a:ext>
            </a:extLst>
          </p:cNvPr>
          <p:cNvGrpSpPr>
            <a:grpSpLocks/>
          </p:cNvGrpSpPr>
          <p:nvPr/>
        </p:nvGrpSpPr>
        <p:grpSpPr bwMode="auto">
          <a:xfrm>
            <a:off x="2711451" y="2084388"/>
            <a:ext cx="6105525" cy="4513262"/>
            <a:chOff x="748" y="1282"/>
            <a:chExt cx="3846" cy="2843"/>
          </a:xfrm>
        </p:grpSpPr>
        <p:pic>
          <p:nvPicPr>
            <p:cNvPr id="8197" name="Picture 5">
              <a:extLst>
                <a:ext uri="{FF2B5EF4-FFF2-40B4-BE49-F238E27FC236}">
                  <a16:creationId xmlns:a16="http://schemas.microsoft.com/office/drawing/2014/main" id="{1306BF5B-B757-4F84-AE79-281F878F0E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3" y="1282"/>
              <a:ext cx="3042" cy="14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98" name="Picture 7">
              <a:extLst>
                <a:ext uri="{FF2B5EF4-FFF2-40B4-BE49-F238E27FC236}">
                  <a16:creationId xmlns:a16="http://schemas.microsoft.com/office/drawing/2014/main" id="{F551867A-7C41-49E6-8599-13F7CD69FC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" y="2704"/>
              <a:ext cx="3846" cy="6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99" name="Picture 8">
              <a:extLst>
                <a:ext uri="{FF2B5EF4-FFF2-40B4-BE49-F238E27FC236}">
                  <a16:creationId xmlns:a16="http://schemas.microsoft.com/office/drawing/2014/main" id="{BE30A890-6E00-4733-95DD-AFDF70359F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" y="3339"/>
              <a:ext cx="3846" cy="7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CC739A9-EC87-4EDA-B9E9-3411ACF62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標題 1">
            <a:extLst>
              <a:ext uri="{FF2B5EF4-FFF2-40B4-BE49-F238E27FC236}">
                <a16:creationId xmlns:a16="http://schemas.microsoft.com/office/drawing/2014/main" id="{6A512BEA-B5D1-42C0-A99D-5BEFD0A530D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 b="0">
                <a:ln>
                  <a:noFill/>
                </a:ln>
                <a:effectLst/>
              </a:rPr>
              <a:t>6-1 </a:t>
            </a:r>
            <a:r>
              <a:rPr lang="zh-TW" altLang="en-US" sz="4400" b="0">
                <a:ln>
                  <a:noFill/>
                </a:ln>
                <a:effectLst/>
              </a:rPr>
              <a:t>在網頁中加入 </a:t>
            </a:r>
            <a:r>
              <a:rPr lang="en-US" altLang="zh-TW" sz="4400" b="0">
                <a:ln>
                  <a:noFill/>
                </a:ln>
                <a:effectLst/>
              </a:rPr>
              <a:t>CSS </a:t>
            </a:r>
            <a:r>
              <a:rPr lang="zh-TW" altLang="en-US" sz="4400" b="0">
                <a:ln>
                  <a:noFill/>
                </a:ln>
                <a:effectLst/>
              </a:rPr>
              <a:t>樣式</a:t>
            </a:r>
          </a:p>
        </p:txBody>
      </p:sp>
      <p:sp>
        <p:nvSpPr>
          <p:cNvPr id="9219" name="內容版面配置區 2">
            <a:extLst>
              <a:ext uri="{FF2B5EF4-FFF2-40B4-BE49-F238E27FC236}">
                <a16:creationId xmlns:a16="http://schemas.microsoft.com/office/drawing/2014/main" id="{701DB0F0-0171-40CE-9305-BB8DBC4E9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en-US">
                <a:ea typeface="新細明體" panose="02020500000000000000" pitchFamily="18" charset="-120"/>
              </a:rPr>
              <a:t>4. 匯入外部 CSS 檔</a:t>
            </a:r>
            <a:endParaRPr lang="zh-TW" altLang="en-US"/>
          </a:p>
        </p:txBody>
      </p:sp>
      <p:grpSp>
        <p:nvGrpSpPr>
          <p:cNvPr id="9220" name="Group 11">
            <a:extLst>
              <a:ext uri="{FF2B5EF4-FFF2-40B4-BE49-F238E27FC236}">
                <a16:creationId xmlns:a16="http://schemas.microsoft.com/office/drawing/2014/main" id="{1226F63B-7A86-4240-851C-EB43EE1DA75B}"/>
              </a:ext>
            </a:extLst>
          </p:cNvPr>
          <p:cNvGrpSpPr>
            <a:grpSpLocks/>
          </p:cNvGrpSpPr>
          <p:nvPr/>
        </p:nvGrpSpPr>
        <p:grpSpPr bwMode="auto">
          <a:xfrm>
            <a:off x="2208213" y="2122489"/>
            <a:ext cx="7620000" cy="3322637"/>
            <a:chOff x="431" y="1337"/>
            <a:chExt cx="4800" cy="2093"/>
          </a:xfrm>
        </p:grpSpPr>
        <p:pic>
          <p:nvPicPr>
            <p:cNvPr id="9221" name="Picture 8">
              <a:extLst>
                <a:ext uri="{FF2B5EF4-FFF2-40B4-BE49-F238E27FC236}">
                  <a16:creationId xmlns:a16="http://schemas.microsoft.com/office/drawing/2014/main" id="{26DBB793-1881-4F73-A2C9-8B5CD56805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" y="1337"/>
              <a:ext cx="3666" cy="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22" name="Picture 9">
              <a:extLst>
                <a:ext uri="{FF2B5EF4-FFF2-40B4-BE49-F238E27FC236}">
                  <a16:creationId xmlns:a16="http://schemas.microsoft.com/office/drawing/2014/main" id="{BB5E432A-B7A1-41C5-9E62-D8A595C018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" y="2080"/>
              <a:ext cx="4800" cy="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0F7973D-2738-4B10-885C-CAED86201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標題 1">
            <a:extLst>
              <a:ext uri="{FF2B5EF4-FFF2-40B4-BE49-F238E27FC236}">
                <a16:creationId xmlns:a16="http://schemas.microsoft.com/office/drawing/2014/main" id="{AFB8F1CB-C0A8-47B5-8D8B-CE0F64FECDB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 b="0">
                <a:ln>
                  <a:noFill/>
                </a:ln>
                <a:effectLst/>
              </a:rPr>
              <a:t>6-1 </a:t>
            </a:r>
            <a:r>
              <a:rPr lang="zh-TW" altLang="en-US" sz="4400" b="0">
                <a:ln>
                  <a:noFill/>
                </a:ln>
                <a:effectLst/>
              </a:rPr>
              <a:t>在網頁中加入 </a:t>
            </a:r>
            <a:r>
              <a:rPr lang="en-US" altLang="zh-TW" sz="4400" b="0">
                <a:ln>
                  <a:noFill/>
                </a:ln>
                <a:effectLst/>
              </a:rPr>
              <a:t>CSS </a:t>
            </a:r>
            <a:r>
              <a:rPr lang="zh-TW" altLang="en-US" sz="4400" b="0">
                <a:ln>
                  <a:noFill/>
                </a:ln>
                <a:effectLst/>
              </a:rPr>
              <a:t>樣式</a:t>
            </a:r>
          </a:p>
        </p:txBody>
      </p:sp>
      <p:sp>
        <p:nvSpPr>
          <p:cNvPr id="10243" name="內容版面配置區 2">
            <a:extLst>
              <a:ext uri="{FF2B5EF4-FFF2-40B4-BE49-F238E27FC236}">
                <a16:creationId xmlns:a16="http://schemas.microsoft.com/office/drawing/2014/main" id="{3510BF64-E0DA-4239-9DD0-525C44CB7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en-US">
                <a:ea typeface="新細明體" panose="02020500000000000000" pitchFamily="18" charset="-120"/>
              </a:rPr>
              <a:t>4. 匯入外部 CSS 檔</a:t>
            </a:r>
            <a:endParaRPr lang="zh-TW" altLang="en-US"/>
          </a:p>
        </p:txBody>
      </p:sp>
      <p:pic>
        <p:nvPicPr>
          <p:cNvPr id="10244" name="Picture 6">
            <a:extLst>
              <a:ext uri="{FF2B5EF4-FFF2-40B4-BE49-F238E27FC236}">
                <a16:creationId xmlns:a16="http://schemas.microsoft.com/office/drawing/2014/main" id="{FF24EED9-3491-48D9-B2EF-38089D00D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6" y="2852738"/>
            <a:ext cx="5876925" cy="219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6A9BBCD-5FE1-4744-B32F-F3178E301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標題 1">
            <a:extLst>
              <a:ext uri="{FF2B5EF4-FFF2-40B4-BE49-F238E27FC236}">
                <a16:creationId xmlns:a16="http://schemas.microsoft.com/office/drawing/2014/main" id="{A8677847-C719-4FD0-AD04-D4EF5829915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 b="0">
                <a:ln>
                  <a:noFill/>
                </a:ln>
                <a:effectLst/>
              </a:rPr>
              <a:t>不同來源的 </a:t>
            </a:r>
            <a:r>
              <a:rPr lang="en-US" altLang="zh-TW" sz="4400" b="0">
                <a:ln>
                  <a:noFill/>
                </a:ln>
                <a:effectLst/>
              </a:rPr>
              <a:t>CSS </a:t>
            </a:r>
            <a:r>
              <a:rPr lang="zh-TW" altLang="en-US" sz="4400" b="0">
                <a:ln>
                  <a:noFill/>
                </a:ln>
                <a:effectLst/>
              </a:rPr>
              <a:t>樣式套用順序</a:t>
            </a:r>
          </a:p>
        </p:txBody>
      </p:sp>
      <p:sp>
        <p:nvSpPr>
          <p:cNvPr id="11267" name="內容版面配置區 2">
            <a:extLst>
              <a:ext uri="{FF2B5EF4-FFF2-40B4-BE49-F238E27FC236}">
                <a16:creationId xmlns:a16="http://schemas.microsoft.com/office/drawing/2014/main" id="{736C3941-880D-4FAE-96EE-88A676878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zh-TW" altLang="en-US"/>
              <a:t>基本的規則是：以 </a:t>
            </a:r>
            <a:r>
              <a:rPr lang="en-US" altLang="zh-TW"/>
              <a:t>style </a:t>
            </a:r>
            <a:r>
              <a:rPr lang="zh-TW" altLang="en-US"/>
              <a:t>屬性定義的樣式</a:t>
            </a:r>
            <a:r>
              <a:rPr lang="en-US" altLang="zh-TW"/>
              <a:t>, </a:t>
            </a:r>
            <a:r>
              <a:rPr lang="zh-TW" altLang="en-US"/>
              <a:t>優先權最高；其它三種定義方式</a:t>
            </a:r>
            <a:r>
              <a:rPr lang="en-US" altLang="zh-TW"/>
              <a:t>, </a:t>
            </a:r>
            <a:r>
              <a:rPr lang="zh-TW" altLang="en-US"/>
              <a:t>則是以出現的順序來決定</a:t>
            </a:r>
            <a:r>
              <a:rPr lang="en-US" altLang="zh-TW"/>
              <a:t>,  </a:t>
            </a:r>
            <a:r>
              <a:rPr lang="zh-TW" altLang="en-US"/>
              <a:t>原則上是</a:t>
            </a:r>
            <a:r>
              <a:rPr lang="en-US" altLang="zh-TW"/>
              <a:t>『</a:t>
            </a:r>
            <a:r>
              <a:rPr lang="zh-TW" altLang="en-US"/>
              <a:t>後出現的設定覆蓋先前的設定</a:t>
            </a:r>
            <a:r>
              <a:rPr lang="en-US" altLang="zh-TW"/>
              <a:t>』</a:t>
            </a:r>
            <a:r>
              <a:rPr lang="zh-TW" altLang="en-US"/>
              <a:t>。換言之</a:t>
            </a:r>
            <a:r>
              <a:rPr lang="en-US" altLang="zh-TW"/>
              <a:t>, </a:t>
            </a:r>
            <a:r>
              <a:rPr lang="zh-TW" altLang="en-US"/>
              <a:t>愈晚出現的設定</a:t>
            </a:r>
            <a:r>
              <a:rPr lang="en-US" altLang="zh-TW"/>
              <a:t>, </a:t>
            </a:r>
            <a:r>
              <a:rPr lang="zh-TW" altLang="en-US"/>
              <a:t>優先權愈高。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6E3C661-7614-4A1A-A1AF-C64E81AFE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自訂 2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</TotalTime>
  <Words>813</Words>
  <Application>Microsoft Office PowerPoint</Application>
  <PresentationFormat>寬螢幕</PresentationFormat>
  <Paragraphs>149</Paragraphs>
  <Slides>54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54</vt:i4>
      </vt:variant>
    </vt:vector>
  </HeadingPairs>
  <TitlesOfParts>
    <vt:vector size="60" baseType="lpstr">
      <vt:lpstr>微軟正黑體</vt:lpstr>
      <vt:lpstr>新細明體</vt:lpstr>
      <vt:lpstr>Aparajita</vt:lpstr>
      <vt:lpstr>Arial</vt:lpstr>
      <vt:lpstr>Calibri</vt:lpstr>
      <vt:lpstr>Office 佈景主題</vt:lpstr>
      <vt:lpstr>PowerPoint 簡報</vt:lpstr>
      <vt:lpstr>6-1 在網頁中加入 CSS 樣式</vt:lpstr>
      <vt:lpstr>6-1 在網頁中加入 CSS 樣式</vt:lpstr>
      <vt:lpstr>6-1 在網頁中加入 CSS 樣式</vt:lpstr>
      <vt:lpstr>6-1 在網頁中加入 CSS 樣式</vt:lpstr>
      <vt:lpstr>6-1 在網頁中加入 CSS 樣式</vt:lpstr>
      <vt:lpstr>6-1 在網頁中加入 CSS 樣式</vt:lpstr>
      <vt:lpstr>6-1 在網頁中加入 CSS 樣式</vt:lpstr>
      <vt:lpstr>不同來源的 CSS 樣式套用順序</vt:lpstr>
      <vt:lpstr>6-2 CSS 樣式規則的組成</vt:lpstr>
      <vt:lpstr>CSS 選擇器</vt:lpstr>
      <vt:lpstr>類別選擇器 (Class Selector) </vt:lpstr>
      <vt:lpstr>識別碼選擇器 (ID Selector) </vt:lpstr>
      <vt:lpstr>組合選擇器 </vt:lpstr>
      <vt:lpstr>組合選擇器 </vt:lpstr>
      <vt:lpstr>組合選擇器 </vt:lpstr>
      <vt:lpstr>組合選擇器 </vt:lpstr>
      <vt:lpstr>虛擬類別 (Pseudo Class)</vt:lpstr>
      <vt:lpstr>CSS 規則宣告</vt:lpstr>
      <vt:lpstr>影響 CSS 套用的優先性：選擇器的獨特性</vt:lpstr>
      <vt:lpstr>影響 CSS 套用的優先性：選擇器的獨特性</vt:lpstr>
      <vt:lpstr>6-3 CSS 文字效果</vt:lpstr>
      <vt:lpstr>字型大小</vt:lpstr>
      <vt:lpstr>字型大小</vt:lpstr>
      <vt:lpstr>字型大小</vt:lpstr>
      <vt:lpstr>字型粗細</vt:lpstr>
      <vt:lpstr>字型粗細</vt:lpstr>
      <vt:lpstr>指定字型名稱</vt:lpstr>
      <vt:lpstr>指定字型名稱</vt:lpstr>
      <vt:lpstr>指定字體(斜體)</vt:lpstr>
      <vt:lpstr>簡寫的字型屬性 font</vt:lpstr>
      <vt:lpstr>使用雲端字型</vt:lpstr>
      <vt:lpstr>使用雲端字型</vt:lpstr>
      <vt:lpstr>使用雲端字型</vt:lpstr>
      <vt:lpstr>使用雲端字型</vt:lpstr>
      <vt:lpstr>使用雲端字型</vt:lpstr>
      <vt:lpstr>文字對齊方式</vt:lpstr>
      <vt:lpstr>文字對齊方式</vt:lpstr>
      <vt:lpstr>文字對齊方式</vt:lpstr>
      <vt:lpstr>文字的顏色</vt:lpstr>
      <vt:lpstr>文字的顏色</vt:lpstr>
      <vt:lpstr>文字的顏色</vt:lpstr>
      <vt:lpstr>6-4 CSS 背景效果</vt:lpstr>
      <vt:lpstr>設定背景顏色與圖案</vt:lpstr>
      <vt:lpstr>設定背景顏色與圖案</vt:lpstr>
      <vt:lpstr>設定背景顏色與圖案</vt:lpstr>
      <vt:lpstr>背景圖案的顯示位置</vt:lpstr>
      <vt:lpstr>背景圖案的顯示位置</vt:lpstr>
      <vt:lpstr>背景圖案的顯示位置</vt:lpstr>
      <vt:lpstr>背景圖案的顯示位置</vt:lpstr>
      <vt:lpstr>背景圖案的顯示位置</vt:lpstr>
      <vt:lpstr>背景圖案的顯示位置</vt:lpstr>
      <vt:lpstr>背景圖案的顯示位置</vt:lpstr>
      <vt:lpstr>簡寫的 background 屬性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Hou, Jian-Ren</dc:creator>
  <cp:lastModifiedBy>Cirque_7370</cp:lastModifiedBy>
  <cp:revision>118</cp:revision>
  <dcterms:created xsi:type="dcterms:W3CDTF">2020-08-06T11:30:33Z</dcterms:created>
  <dcterms:modified xsi:type="dcterms:W3CDTF">2020-09-29T15:42:30Z</dcterms:modified>
</cp:coreProperties>
</file>